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16" r:id="rId3"/>
    <p:sldMasterId id="2147483737" r:id="rId4"/>
  </p:sldMasterIdLst>
  <p:notesMasterIdLst>
    <p:notesMasterId r:id="rId30"/>
  </p:notesMasterIdLst>
  <p:sldIdLst>
    <p:sldId id="259" r:id="rId5"/>
    <p:sldId id="2342" r:id="rId6"/>
    <p:sldId id="2343" r:id="rId7"/>
    <p:sldId id="2344" r:id="rId8"/>
    <p:sldId id="2348" r:id="rId9"/>
    <p:sldId id="2346" r:id="rId10"/>
    <p:sldId id="2349" r:id="rId11"/>
    <p:sldId id="2345" r:id="rId12"/>
    <p:sldId id="2351" r:id="rId13"/>
    <p:sldId id="2350" r:id="rId14"/>
    <p:sldId id="2352" r:id="rId15"/>
    <p:sldId id="2353" r:id="rId16"/>
    <p:sldId id="2355" r:id="rId17"/>
    <p:sldId id="2356" r:id="rId18"/>
    <p:sldId id="2359" r:id="rId19"/>
    <p:sldId id="2357" r:id="rId20"/>
    <p:sldId id="2360" r:id="rId21"/>
    <p:sldId id="2358" r:id="rId22"/>
    <p:sldId id="2367" r:id="rId23"/>
    <p:sldId id="2362" r:id="rId24"/>
    <p:sldId id="2363" r:id="rId25"/>
    <p:sldId id="2365" r:id="rId26"/>
    <p:sldId id="2364" r:id="rId27"/>
    <p:sldId id="2366" r:id="rId28"/>
    <p:sldId id="233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heesh V K" initials="SVK" lastIdx="1" clrIdx="0">
    <p:extLst>
      <p:ext uri="{19B8F6BF-5375-455C-9EA6-DF929625EA0E}">
        <p15:presenceInfo xmlns:p15="http://schemas.microsoft.com/office/powerpoint/2012/main" userId="S::Sudheesh.VK@impetus.co.in::b8dcb15e-53ed-4ab8-b070-be829ea345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990033"/>
    <a:srgbClr val="666633"/>
    <a:srgbClr val="660066"/>
    <a:srgbClr val="660033"/>
    <a:srgbClr val="333300"/>
    <a:srgbClr val="003300"/>
    <a:srgbClr val="8B8580"/>
    <a:srgbClr val="000099"/>
    <a:srgbClr val="D135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2902" autoAdjust="0"/>
  </p:normalViewPr>
  <p:slideViewPr>
    <p:cSldViewPr snapToGrid="0">
      <p:cViewPr varScale="1">
        <p:scale>
          <a:sx n="80" d="100"/>
          <a:sy n="80" d="100"/>
        </p:scale>
        <p:origin x="1157" y="58"/>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Lst>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3" Type="http://schemas.openxmlformats.org/officeDocument/2006/relationships/slide" Target="slides/slide3.xml"/><Relationship Id="rId21" Type="http://schemas.openxmlformats.org/officeDocument/2006/relationships/slide" Target="slides/slide21.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10" Type="http://schemas.openxmlformats.org/officeDocument/2006/relationships/slide" Target="slides/slide10.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54DA0-352A-4AB6-882B-3CD4FAFBC830}" type="datetimeFigureOut">
              <a:rPr lang="en-US" smtClean="0"/>
              <a:t>6/11/2020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73A33-AB0E-4661-88D7-CE8F5B7B3173}" type="slidenum">
              <a:rPr lang="en-US" smtClean="0"/>
              <a:t>‹#›</a:t>
            </a:fld>
            <a:endParaRPr lang="en-US" dirty="0"/>
          </a:p>
        </p:txBody>
      </p:sp>
    </p:spTree>
    <p:extLst>
      <p:ext uri="{BB962C8B-B14F-4D97-AF65-F5344CB8AC3E}">
        <p14:creationId xmlns:p14="http://schemas.microsoft.com/office/powerpoint/2010/main" val="2786284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a:t>
            </a:fld>
            <a:endParaRPr lang="en-US" dirty="0"/>
          </a:p>
        </p:txBody>
      </p:sp>
    </p:spTree>
    <p:extLst>
      <p:ext uri="{BB962C8B-B14F-4D97-AF65-F5344CB8AC3E}">
        <p14:creationId xmlns:p14="http://schemas.microsoft.com/office/powerpoint/2010/main" val="123228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10</a:t>
            </a:fld>
            <a:endParaRPr lang="en-US" dirty="0"/>
          </a:p>
        </p:txBody>
      </p:sp>
    </p:spTree>
    <p:extLst>
      <p:ext uri="{BB962C8B-B14F-4D97-AF65-F5344CB8AC3E}">
        <p14:creationId xmlns:p14="http://schemas.microsoft.com/office/powerpoint/2010/main" val="4017372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11</a:t>
            </a:fld>
            <a:endParaRPr lang="en-US" dirty="0"/>
          </a:p>
        </p:txBody>
      </p:sp>
    </p:spTree>
    <p:extLst>
      <p:ext uri="{BB962C8B-B14F-4D97-AF65-F5344CB8AC3E}">
        <p14:creationId xmlns:p14="http://schemas.microsoft.com/office/powerpoint/2010/main" val="3258462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12</a:t>
            </a:fld>
            <a:endParaRPr lang="en-US" dirty="0"/>
          </a:p>
        </p:txBody>
      </p:sp>
    </p:spTree>
    <p:extLst>
      <p:ext uri="{BB962C8B-B14F-4D97-AF65-F5344CB8AC3E}">
        <p14:creationId xmlns:p14="http://schemas.microsoft.com/office/powerpoint/2010/main" val="326261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13</a:t>
            </a:fld>
            <a:endParaRPr lang="en-US" dirty="0"/>
          </a:p>
        </p:txBody>
      </p:sp>
    </p:spTree>
    <p:extLst>
      <p:ext uri="{BB962C8B-B14F-4D97-AF65-F5344CB8AC3E}">
        <p14:creationId xmlns:p14="http://schemas.microsoft.com/office/powerpoint/2010/main" val="3372914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14</a:t>
            </a:fld>
            <a:endParaRPr lang="en-US" dirty="0"/>
          </a:p>
        </p:txBody>
      </p:sp>
    </p:spTree>
    <p:extLst>
      <p:ext uri="{BB962C8B-B14F-4D97-AF65-F5344CB8AC3E}">
        <p14:creationId xmlns:p14="http://schemas.microsoft.com/office/powerpoint/2010/main" val="2188706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15</a:t>
            </a:fld>
            <a:endParaRPr lang="en-US" dirty="0"/>
          </a:p>
        </p:txBody>
      </p:sp>
    </p:spTree>
    <p:extLst>
      <p:ext uri="{BB962C8B-B14F-4D97-AF65-F5344CB8AC3E}">
        <p14:creationId xmlns:p14="http://schemas.microsoft.com/office/powerpoint/2010/main" val="216430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16</a:t>
            </a:fld>
            <a:endParaRPr lang="en-US" dirty="0"/>
          </a:p>
        </p:txBody>
      </p:sp>
    </p:spTree>
    <p:extLst>
      <p:ext uri="{BB962C8B-B14F-4D97-AF65-F5344CB8AC3E}">
        <p14:creationId xmlns:p14="http://schemas.microsoft.com/office/powerpoint/2010/main" val="32881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17</a:t>
            </a:fld>
            <a:endParaRPr lang="en-US" dirty="0"/>
          </a:p>
        </p:txBody>
      </p:sp>
    </p:spTree>
    <p:extLst>
      <p:ext uri="{BB962C8B-B14F-4D97-AF65-F5344CB8AC3E}">
        <p14:creationId xmlns:p14="http://schemas.microsoft.com/office/powerpoint/2010/main" val="2837469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18</a:t>
            </a:fld>
            <a:endParaRPr lang="en-US" dirty="0"/>
          </a:p>
        </p:txBody>
      </p:sp>
    </p:spTree>
    <p:extLst>
      <p:ext uri="{BB962C8B-B14F-4D97-AF65-F5344CB8AC3E}">
        <p14:creationId xmlns:p14="http://schemas.microsoft.com/office/powerpoint/2010/main" val="3036711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19</a:t>
            </a:fld>
            <a:endParaRPr lang="en-US" dirty="0"/>
          </a:p>
        </p:txBody>
      </p:sp>
    </p:spTree>
    <p:extLst>
      <p:ext uri="{BB962C8B-B14F-4D97-AF65-F5344CB8AC3E}">
        <p14:creationId xmlns:p14="http://schemas.microsoft.com/office/powerpoint/2010/main" val="3004775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2</a:t>
            </a:fld>
            <a:endParaRPr lang="en-US" dirty="0"/>
          </a:p>
        </p:txBody>
      </p:sp>
    </p:spTree>
    <p:extLst>
      <p:ext uri="{BB962C8B-B14F-4D97-AF65-F5344CB8AC3E}">
        <p14:creationId xmlns:p14="http://schemas.microsoft.com/office/powerpoint/2010/main" val="257250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20</a:t>
            </a:fld>
            <a:endParaRPr lang="en-US" dirty="0"/>
          </a:p>
        </p:txBody>
      </p:sp>
    </p:spTree>
    <p:extLst>
      <p:ext uri="{BB962C8B-B14F-4D97-AF65-F5344CB8AC3E}">
        <p14:creationId xmlns:p14="http://schemas.microsoft.com/office/powerpoint/2010/main" val="857291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21</a:t>
            </a:fld>
            <a:endParaRPr lang="en-US" dirty="0"/>
          </a:p>
        </p:txBody>
      </p:sp>
    </p:spTree>
    <p:extLst>
      <p:ext uri="{BB962C8B-B14F-4D97-AF65-F5344CB8AC3E}">
        <p14:creationId xmlns:p14="http://schemas.microsoft.com/office/powerpoint/2010/main" val="3612106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22</a:t>
            </a:fld>
            <a:endParaRPr lang="en-US" dirty="0"/>
          </a:p>
        </p:txBody>
      </p:sp>
    </p:spTree>
    <p:extLst>
      <p:ext uri="{BB962C8B-B14F-4D97-AF65-F5344CB8AC3E}">
        <p14:creationId xmlns:p14="http://schemas.microsoft.com/office/powerpoint/2010/main" val="3465429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23</a:t>
            </a:fld>
            <a:endParaRPr lang="en-US" dirty="0"/>
          </a:p>
        </p:txBody>
      </p:sp>
    </p:spTree>
    <p:extLst>
      <p:ext uri="{BB962C8B-B14F-4D97-AF65-F5344CB8AC3E}">
        <p14:creationId xmlns:p14="http://schemas.microsoft.com/office/powerpoint/2010/main" val="2185115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24</a:t>
            </a:fld>
            <a:endParaRPr lang="en-US" dirty="0"/>
          </a:p>
        </p:txBody>
      </p:sp>
    </p:spTree>
    <p:extLst>
      <p:ext uri="{BB962C8B-B14F-4D97-AF65-F5344CB8AC3E}">
        <p14:creationId xmlns:p14="http://schemas.microsoft.com/office/powerpoint/2010/main" val="410121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3</a:t>
            </a:fld>
            <a:endParaRPr lang="en-US" dirty="0"/>
          </a:p>
        </p:txBody>
      </p:sp>
    </p:spTree>
    <p:extLst>
      <p:ext uri="{BB962C8B-B14F-4D97-AF65-F5344CB8AC3E}">
        <p14:creationId xmlns:p14="http://schemas.microsoft.com/office/powerpoint/2010/main" val="3377860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4</a:t>
            </a:fld>
            <a:endParaRPr lang="en-US" dirty="0"/>
          </a:p>
        </p:txBody>
      </p:sp>
    </p:spTree>
    <p:extLst>
      <p:ext uri="{BB962C8B-B14F-4D97-AF65-F5344CB8AC3E}">
        <p14:creationId xmlns:p14="http://schemas.microsoft.com/office/powerpoint/2010/main" val="362125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5</a:t>
            </a:fld>
            <a:endParaRPr lang="en-US" dirty="0"/>
          </a:p>
        </p:txBody>
      </p:sp>
    </p:spTree>
    <p:extLst>
      <p:ext uri="{BB962C8B-B14F-4D97-AF65-F5344CB8AC3E}">
        <p14:creationId xmlns:p14="http://schemas.microsoft.com/office/powerpoint/2010/main" val="1326750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6</a:t>
            </a:fld>
            <a:endParaRPr lang="en-US" dirty="0"/>
          </a:p>
        </p:txBody>
      </p:sp>
    </p:spTree>
    <p:extLst>
      <p:ext uri="{BB962C8B-B14F-4D97-AF65-F5344CB8AC3E}">
        <p14:creationId xmlns:p14="http://schemas.microsoft.com/office/powerpoint/2010/main" val="2387869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7</a:t>
            </a:fld>
            <a:endParaRPr lang="en-US" dirty="0"/>
          </a:p>
        </p:txBody>
      </p:sp>
    </p:spTree>
    <p:extLst>
      <p:ext uri="{BB962C8B-B14F-4D97-AF65-F5344CB8AC3E}">
        <p14:creationId xmlns:p14="http://schemas.microsoft.com/office/powerpoint/2010/main" val="255201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8</a:t>
            </a:fld>
            <a:endParaRPr lang="en-US" dirty="0"/>
          </a:p>
        </p:txBody>
      </p:sp>
    </p:spTree>
    <p:extLst>
      <p:ext uri="{BB962C8B-B14F-4D97-AF65-F5344CB8AC3E}">
        <p14:creationId xmlns:p14="http://schemas.microsoft.com/office/powerpoint/2010/main" val="2209644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73A33-AB0E-4661-88D7-CE8F5B7B3173}" type="slidenum">
              <a:rPr lang="en-US" smtClean="0"/>
              <a:t>9</a:t>
            </a:fld>
            <a:endParaRPr lang="en-US" dirty="0"/>
          </a:p>
        </p:txBody>
      </p:sp>
    </p:spTree>
    <p:extLst>
      <p:ext uri="{BB962C8B-B14F-4D97-AF65-F5344CB8AC3E}">
        <p14:creationId xmlns:p14="http://schemas.microsoft.com/office/powerpoint/2010/main" val="3370374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38EB-4EBB-420F-AA72-19078BF20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A458A-362C-46F0-9985-3F16F6C5C2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D8D62-EE91-4812-A9B6-4619CF79976B}"/>
              </a:ext>
            </a:extLst>
          </p:cNvPr>
          <p:cNvSpPr>
            <a:spLocks noGrp="1"/>
          </p:cNvSpPr>
          <p:nvPr>
            <p:ph type="dt" sz="half" idx="10"/>
          </p:nvPr>
        </p:nvSpPr>
        <p:spPr>
          <a:xfrm>
            <a:off x="838200" y="6396542"/>
            <a:ext cx="2743200" cy="365125"/>
          </a:xfrm>
        </p:spPr>
        <p:txBody>
          <a:bodyPr/>
          <a:lstStyle/>
          <a:p>
            <a:endParaRPr lang="en-US" dirty="0"/>
          </a:p>
        </p:txBody>
      </p:sp>
      <p:sp>
        <p:nvSpPr>
          <p:cNvPr id="5" name="Footer Placeholder 4">
            <a:extLst>
              <a:ext uri="{FF2B5EF4-FFF2-40B4-BE49-F238E27FC236}">
                <a16:creationId xmlns:a16="http://schemas.microsoft.com/office/drawing/2014/main" id="{CBBDADEA-9A2E-495F-93D3-4E1852B4D263}"/>
              </a:ext>
            </a:extLst>
          </p:cNvPr>
          <p:cNvSpPr>
            <a:spLocks noGrp="1"/>
          </p:cNvSpPr>
          <p:nvPr>
            <p:ph type="ftr" sz="quarter" idx="11"/>
          </p:nvPr>
        </p:nvSpPr>
        <p:spPr>
          <a:xfrm>
            <a:off x="4038600" y="6396542"/>
            <a:ext cx="4114800" cy="365125"/>
          </a:xfrm>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95011B93-A105-47B9-BCC5-2A539ECECD0A}"/>
              </a:ext>
            </a:extLst>
          </p:cNvPr>
          <p:cNvSpPr>
            <a:spLocks noGrp="1"/>
          </p:cNvSpPr>
          <p:nvPr>
            <p:ph type="sldNum" sz="quarter" idx="12"/>
          </p:nvPr>
        </p:nvSpPr>
        <p:spPr>
          <a:xfrm>
            <a:off x="8610600" y="6396542"/>
            <a:ext cx="2743200" cy="365125"/>
          </a:xfrm>
        </p:spPr>
        <p:txBody>
          <a:bodyPr/>
          <a:lstStyle/>
          <a:p>
            <a:fld id="{3D9A7265-4666-424D-86EC-BC81ED4206D0}" type="slidenum">
              <a:rPr lang="en-US" smtClean="0"/>
              <a:t>‹#›</a:t>
            </a:fld>
            <a:endParaRPr lang="en-US" dirty="0"/>
          </a:p>
        </p:txBody>
      </p:sp>
    </p:spTree>
    <p:extLst>
      <p:ext uri="{BB962C8B-B14F-4D97-AF65-F5344CB8AC3E}">
        <p14:creationId xmlns:p14="http://schemas.microsoft.com/office/powerpoint/2010/main" val="436671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a:xfrm>
            <a:off x="4038600" y="6406590"/>
            <a:ext cx="4114800" cy="365125"/>
          </a:xfrm>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a:xfrm>
            <a:off x="8610600" y="6406590"/>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4917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dirty="0"/>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a:xfrm>
            <a:off x="4038600" y="6406590"/>
            <a:ext cx="4114800" cy="365125"/>
          </a:xfrm>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a:xfrm>
            <a:off x="8610600" y="6406590"/>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6909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73888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6363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a:xfrm>
            <a:off x="4038600" y="6426686"/>
            <a:ext cx="4114800" cy="365125"/>
          </a:xfrm>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a:xfrm>
            <a:off x="8610600" y="6426686"/>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2466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a:xfrm>
            <a:off x="4038600" y="6406590"/>
            <a:ext cx="4114800" cy="365125"/>
          </a:xfrm>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a:xfrm>
            <a:off x="8610600" y="6406590"/>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3197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a:xfrm>
            <a:off x="4038600" y="6406590"/>
            <a:ext cx="4114800" cy="365125"/>
          </a:xfrm>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a:xfrm>
            <a:off x="8610600" y="6406590"/>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5092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a:xfrm>
            <a:off x="4038600" y="6406590"/>
            <a:ext cx="4114800" cy="365125"/>
          </a:xfrm>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a:xfrm>
            <a:off x="8610600" y="6406590"/>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3455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a:xfrm>
            <a:off x="4038600" y="6406590"/>
            <a:ext cx="4114800" cy="365125"/>
          </a:xfrm>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a:xfrm>
            <a:off x="8610600" y="6406590"/>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2806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67609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Light 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hasCustomPrompt="1"/>
          </p:nvPr>
        </p:nvSpPr>
        <p:spPr/>
        <p:txBody>
          <a:bodyPr/>
          <a:lstStyle>
            <a:lvl1pPr>
              <a:defRPr/>
            </a:lvl1pPr>
          </a:lstStyle>
          <a:p>
            <a:r>
              <a:rPr lang="en-US" dirty="0"/>
              <a:t>Headline</a:t>
            </a:r>
          </a:p>
        </p:txBody>
      </p:sp>
      <p:sp>
        <p:nvSpPr>
          <p:cNvPr id="5" name="Footer Placeholder 4">
            <a:extLst>
              <a:ext uri="{FF2B5EF4-FFF2-40B4-BE49-F238E27FC236}">
                <a16:creationId xmlns:a16="http://schemas.microsoft.com/office/drawing/2014/main" id="{72DF0623-491F-4111-9D00-4928E929DDB6}"/>
              </a:ext>
            </a:extLst>
          </p:cNvPr>
          <p:cNvSpPr>
            <a:spLocks noGrp="1"/>
          </p:cNvSpPr>
          <p:nvPr>
            <p:ph type="ftr" sz="quarter" idx="10"/>
          </p:nvPr>
        </p:nvSpPr>
        <p:spPr>
          <a:xfrm>
            <a:off x="4038600" y="6396542"/>
            <a:ext cx="4114800" cy="365125"/>
          </a:xfrm>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E3D38B88-B728-4B83-AB8A-F97CCD7D9313}"/>
              </a:ext>
            </a:extLst>
          </p:cNvPr>
          <p:cNvSpPr>
            <a:spLocks noGrp="1"/>
          </p:cNvSpPr>
          <p:nvPr>
            <p:ph type="sldNum" sz="quarter" idx="11"/>
          </p:nvPr>
        </p:nvSpPr>
        <p:spPr>
          <a:xfrm>
            <a:off x="8610600" y="6396542"/>
            <a:ext cx="2743200" cy="365125"/>
          </a:xfrm>
        </p:spPr>
        <p:txBody>
          <a:bodyPr/>
          <a:lstStyle/>
          <a:p>
            <a:fld id="{7C371504-33D9-B044-8C50-620C44A06CB1}" type="slidenum">
              <a:rPr lang="en-US" smtClean="0"/>
              <a:pPr/>
              <a:t>‹#›</a:t>
            </a:fld>
            <a:endParaRPr lang="en-US" dirty="0"/>
          </a:p>
        </p:txBody>
      </p:sp>
      <p:sp>
        <p:nvSpPr>
          <p:cNvPr id="8" name="Text Placeholder 2">
            <a:extLst>
              <a:ext uri="{FF2B5EF4-FFF2-40B4-BE49-F238E27FC236}">
                <a16:creationId xmlns:a16="http://schemas.microsoft.com/office/drawing/2014/main" id="{1CC6DC89-51CC-4CFF-8B50-0535354AB8F8}"/>
              </a:ext>
            </a:extLst>
          </p:cNvPr>
          <p:cNvSpPr txBox="1">
            <a:spLocks/>
          </p:cNvSpPr>
          <p:nvPr userDrawn="1"/>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aseline="0" dirty="0">
                <a:latin typeface="Oracle Sans Light" panose="020B0403020204020204" pitchFamily="34" charset="0"/>
              </a:rPr>
              <a:t>Edit Master text styles</a:t>
            </a:r>
          </a:p>
          <a:p>
            <a:pPr lvl="1"/>
            <a:r>
              <a:rPr lang="en-US" baseline="0" dirty="0">
                <a:latin typeface="Oracle Sans Light" panose="020B0403020204020204" pitchFamily="34" charset="0"/>
              </a:rPr>
              <a:t>Second level</a:t>
            </a:r>
          </a:p>
          <a:p>
            <a:pPr lvl="2"/>
            <a:r>
              <a:rPr lang="en-US" baseline="0" dirty="0">
                <a:latin typeface="Oracle Sans Light" panose="020B0403020204020204" pitchFamily="34" charset="0"/>
              </a:rPr>
              <a:t>Third level</a:t>
            </a:r>
          </a:p>
          <a:p>
            <a:pPr lvl="3"/>
            <a:r>
              <a:rPr lang="en-US" baseline="0" dirty="0">
                <a:latin typeface="Oracle Sans Light" panose="020B0403020204020204" pitchFamily="34" charset="0"/>
              </a:rPr>
              <a:t>Fourth level</a:t>
            </a:r>
          </a:p>
          <a:p>
            <a:pPr lvl="4"/>
            <a:r>
              <a:rPr lang="en-US" baseline="0" dirty="0">
                <a:latin typeface="Oracle Sans Light" panose="020B0403020204020204" pitchFamily="34" charset="0"/>
              </a:rPr>
              <a:t>Fifth level</a:t>
            </a:r>
          </a:p>
        </p:txBody>
      </p:sp>
    </p:spTree>
    <p:extLst>
      <p:ext uri="{BB962C8B-B14F-4D97-AF65-F5344CB8AC3E}">
        <p14:creationId xmlns:p14="http://schemas.microsoft.com/office/powerpoint/2010/main" val="3269012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5343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dirty="0"/>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dirty="0"/>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4468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a:t>Confidential – © 2019 Oracle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578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38EB-4EBB-420F-AA72-19078BF20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A458A-362C-46F0-9985-3F16F6C5C2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D8D62-EE91-4812-A9B6-4619CF79976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BBDADEA-9A2E-495F-93D3-4E1852B4D263}"/>
              </a:ext>
            </a:extLst>
          </p:cNvPr>
          <p:cNvSpPr>
            <a:spLocks noGrp="1"/>
          </p:cNvSpPr>
          <p:nvPr>
            <p:ph type="ftr" sz="quarter" idx="11"/>
          </p:nvPr>
        </p:nvSpPr>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95011B93-A105-47B9-BCC5-2A539ECECD0A}"/>
              </a:ext>
            </a:extLst>
          </p:cNvPr>
          <p:cNvSpPr>
            <a:spLocks noGrp="1"/>
          </p:cNvSpPr>
          <p:nvPr>
            <p:ph type="sldNum" sz="quarter" idx="12"/>
          </p:nvPr>
        </p:nvSpPr>
        <p:spPr/>
        <p:txBody>
          <a:bodyPr/>
          <a:lstStyle/>
          <a:p>
            <a:fld id="{3D9A7265-4666-424D-86EC-BC81ED4206D0}" type="slidenum">
              <a:rPr lang="en-US" smtClean="0"/>
              <a:t>‹#›</a:t>
            </a:fld>
            <a:endParaRPr lang="en-US" dirty="0"/>
          </a:p>
        </p:txBody>
      </p:sp>
    </p:spTree>
    <p:extLst>
      <p:ext uri="{BB962C8B-B14F-4D97-AF65-F5344CB8AC3E}">
        <p14:creationId xmlns:p14="http://schemas.microsoft.com/office/powerpoint/2010/main" val="2230124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Light 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hasCustomPrompt="1"/>
          </p:nvPr>
        </p:nvSpPr>
        <p:spPr/>
        <p:txBody>
          <a:bodyPr/>
          <a:lstStyle>
            <a:lvl1pPr>
              <a:defRPr/>
            </a:lvl1pPr>
          </a:lstStyle>
          <a:p>
            <a:r>
              <a:rPr lang="en-US" dirty="0"/>
              <a:t>Headline</a:t>
            </a:r>
          </a:p>
        </p:txBody>
      </p:sp>
      <p:sp>
        <p:nvSpPr>
          <p:cNvPr id="5" name="Footer Placeholder 4">
            <a:extLst>
              <a:ext uri="{FF2B5EF4-FFF2-40B4-BE49-F238E27FC236}">
                <a16:creationId xmlns:a16="http://schemas.microsoft.com/office/drawing/2014/main" id="{72DF0623-491F-4111-9D00-4928E929DDB6}"/>
              </a:ext>
            </a:extLst>
          </p:cNvPr>
          <p:cNvSpPr>
            <a:spLocks noGrp="1"/>
          </p:cNvSpPr>
          <p:nvPr>
            <p:ph type="ftr" sz="quarter" idx="10"/>
          </p:nvPr>
        </p:nvSpPr>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E3D38B88-B728-4B83-AB8A-F97CCD7D9313}"/>
              </a:ext>
            </a:extLst>
          </p:cNvPr>
          <p:cNvSpPr>
            <a:spLocks noGrp="1"/>
          </p:cNvSpPr>
          <p:nvPr>
            <p:ph type="sldNum" sz="quarter" idx="11"/>
          </p:nvPr>
        </p:nvSpPr>
        <p:spPr/>
        <p:txBody>
          <a:bodyPr/>
          <a:lstStyle/>
          <a:p>
            <a:fld id="{7C371504-33D9-B044-8C50-620C44A06CB1}" type="slidenum">
              <a:rPr lang="en-US" smtClean="0"/>
              <a:pPr/>
              <a:t>‹#›</a:t>
            </a:fld>
            <a:endParaRPr lang="en-US" dirty="0"/>
          </a:p>
        </p:txBody>
      </p:sp>
      <p:sp>
        <p:nvSpPr>
          <p:cNvPr id="8" name="Text Placeholder 2">
            <a:extLst>
              <a:ext uri="{FF2B5EF4-FFF2-40B4-BE49-F238E27FC236}">
                <a16:creationId xmlns:a16="http://schemas.microsoft.com/office/drawing/2014/main" id="{1CC6DC89-51CC-4CFF-8B50-0535354AB8F8}"/>
              </a:ext>
            </a:extLst>
          </p:cNvPr>
          <p:cNvSpPr txBox="1">
            <a:spLocks/>
          </p:cNvSpPr>
          <p:nvPr userDrawn="1"/>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aseline="0" dirty="0">
                <a:latin typeface="Oracle Sans Light" panose="020B0403020204020204" pitchFamily="34" charset="0"/>
              </a:rPr>
              <a:t>Edit Master text styles</a:t>
            </a:r>
          </a:p>
          <a:p>
            <a:pPr lvl="1"/>
            <a:r>
              <a:rPr lang="en-US" baseline="0" dirty="0">
                <a:latin typeface="Oracle Sans Light" panose="020B0403020204020204" pitchFamily="34" charset="0"/>
              </a:rPr>
              <a:t>Second level</a:t>
            </a:r>
          </a:p>
          <a:p>
            <a:pPr lvl="2"/>
            <a:r>
              <a:rPr lang="en-US" baseline="0" dirty="0">
                <a:latin typeface="Oracle Sans Light" panose="020B0403020204020204" pitchFamily="34" charset="0"/>
              </a:rPr>
              <a:t>Third level</a:t>
            </a:r>
          </a:p>
          <a:p>
            <a:pPr lvl="3"/>
            <a:r>
              <a:rPr lang="en-US" baseline="0" dirty="0">
                <a:latin typeface="Oracle Sans Light" panose="020B0403020204020204" pitchFamily="34" charset="0"/>
              </a:rPr>
              <a:t>Fourth level</a:t>
            </a:r>
          </a:p>
          <a:p>
            <a:pPr lvl="4"/>
            <a:r>
              <a:rPr lang="en-US" baseline="0" dirty="0">
                <a:latin typeface="Oracle Sans Light" panose="020B0403020204020204" pitchFamily="34" charset="0"/>
              </a:rPr>
              <a:t>Fifth level</a:t>
            </a:r>
          </a:p>
        </p:txBody>
      </p:sp>
    </p:spTree>
    <p:extLst>
      <p:ext uri="{BB962C8B-B14F-4D97-AF65-F5344CB8AC3E}">
        <p14:creationId xmlns:p14="http://schemas.microsoft.com/office/powerpoint/2010/main" val="3900261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Cover ">
    <p:bg>
      <p:bgPr>
        <a:solidFill>
          <a:srgbClr val="E0E2E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332150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Confidential – © 2019 Oracle Restricted</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3014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baseline="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lvl1pPr>
              <a:defRPr baseline="0">
                <a:latin typeface="Georgia" panose="02040502050405020303" pitchFamily="18" charset="0"/>
              </a:defRPr>
            </a:lvl1pPr>
          </a:lstStyle>
          <a:p>
            <a:r>
              <a:rPr lang="en-US" dirty="0"/>
              <a:t>Click to edit Master title style</a:t>
            </a:r>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baseline="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8546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Confidential – © 2019 Oracle Restricted</a:t>
            </a:r>
            <a:endParaRPr lang="en-US" dirty="0"/>
          </a:p>
        </p:txBody>
      </p:sp>
    </p:spTree>
    <p:extLst>
      <p:ext uri="{BB962C8B-B14F-4D97-AF65-F5344CB8AC3E}">
        <p14:creationId xmlns:p14="http://schemas.microsoft.com/office/powerpoint/2010/main" val="43921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3901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Cover ">
    <p:bg>
      <p:bgPr>
        <a:solidFill>
          <a:srgbClr val="E0E2E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308817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989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60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9287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dirty="0"/>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2053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67383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2965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2371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4057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154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7622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a:xfrm>
            <a:off x="4038600" y="6396542"/>
            <a:ext cx="4114800" cy="365125"/>
          </a:xfrm>
        </p:spPr>
        <p:txBody>
          <a:bodyPr/>
          <a:lstStyle>
            <a:lvl1pPr>
              <a:defRPr>
                <a:solidFill>
                  <a:schemeClr val="bg1"/>
                </a:solidFill>
              </a:defRPr>
            </a:lvl1pPr>
          </a:lstStyle>
          <a:p>
            <a:r>
              <a:rPr lang="en-US"/>
              <a:t>Confidential – © 2019 Oracle Restricted</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a:xfrm>
            <a:off x="8610600" y="6396542"/>
            <a:ext cx="2743200"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5131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9705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09157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9752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dirty="0"/>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dirty="0"/>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2198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276921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Confidential – © 2019 Oracle Restricted</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7808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4210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Confidential – © 2019 Oracle Restricted</a:t>
            </a:r>
            <a:endParaRPr lang="en-US" dirty="0"/>
          </a:p>
        </p:txBody>
      </p:sp>
    </p:spTree>
    <p:extLst>
      <p:ext uri="{BB962C8B-B14F-4D97-AF65-F5344CB8AC3E}">
        <p14:creationId xmlns:p14="http://schemas.microsoft.com/office/powerpoint/2010/main" val="334855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6706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0004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baseline="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lvl1pPr>
              <a:defRPr baseline="0">
                <a:latin typeface="Georgia" panose="02040502050405020303" pitchFamily="18" charset="0"/>
              </a:defRPr>
            </a:lvl1pPr>
          </a:lstStyle>
          <a:p>
            <a:r>
              <a:rPr lang="en-US" dirty="0"/>
              <a:t>Click to edit Master title style</a:t>
            </a:r>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baseline="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a:xfrm>
            <a:off x="4038600" y="6396542"/>
            <a:ext cx="4114800" cy="365125"/>
          </a:xfrm>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a:xfrm>
            <a:off x="8610600" y="6396542"/>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0736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559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63549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dirty="0"/>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5911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0169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02302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1593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055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1633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2363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3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8991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96542"/>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Confidential – © 2019 Oracle Restricted</a:t>
            </a:r>
            <a:endParaRPr lang="en-US" dirty="0"/>
          </a:p>
        </p:txBody>
      </p:sp>
    </p:spTree>
    <p:extLst>
      <p:ext uri="{BB962C8B-B14F-4D97-AF65-F5344CB8AC3E}">
        <p14:creationId xmlns:p14="http://schemas.microsoft.com/office/powerpoint/2010/main" val="33057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85752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2688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dirty="0"/>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dirty="0"/>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7086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286256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Confidential – © 2019 Oracle Restricted</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8757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0195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Confidential – © 2019 Oracle Restricted</a:t>
            </a:r>
            <a:endParaRPr lang="en-US" dirty="0"/>
          </a:p>
        </p:txBody>
      </p:sp>
    </p:spTree>
    <p:extLst>
      <p:ext uri="{BB962C8B-B14F-4D97-AF65-F5344CB8AC3E}">
        <p14:creationId xmlns:p14="http://schemas.microsoft.com/office/powerpoint/2010/main" val="82014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918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8985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8050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a:xfrm>
            <a:off x="4038600" y="6396542"/>
            <a:ext cx="4114800" cy="365125"/>
          </a:xfrm>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a:xfrm>
            <a:off x="8610600" y="6396542"/>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46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0931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dirty="0"/>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6319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84060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64727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0706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25209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5148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1123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5874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84579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a:xfrm>
            <a:off x="4038600" y="6396542"/>
            <a:ext cx="4114800" cy="365125"/>
          </a:xfrm>
        </p:spPr>
        <p:txBody>
          <a:bodyPr/>
          <a:lstStyle/>
          <a:p>
            <a:r>
              <a:rPr lang="en-US"/>
              <a:t>Confidential – © 2019 Oracle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a:xfrm>
            <a:off x="8610600" y="6396542"/>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21456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1400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dirty="0"/>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dirty="0"/>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Restricted</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8376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a:xfrm>
            <a:off x="4038600" y="6406590"/>
            <a:ext cx="4114800" cy="365125"/>
          </a:xfrm>
        </p:spPr>
        <p:txBody>
          <a:bodyPr/>
          <a:lstStyle/>
          <a:p>
            <a:r>
              <a:rPr lang="en-US"/>
              <a:t>Confidential – © 2019 Oracle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a:xfrm>
            <a:off x="8610600" y="6406590"/>
            <a:ext cx="2743200"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22226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image" Target="../media/image1.jpg"/><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image" Target="../media/image1.jpg"/><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theme" Target="../theme/theme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0115C8-1A1F-4A4F-807C-D9888FC1B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F10A8A-5761-43CD-A981-174BAB544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4AE39-7C61-4E9A-8C15-933294A842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A6BB6C5E-A927-4BEF-A1C7-EF5CB9AB4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BEB02430-CCD2-4AA5-A4EF-F7B0B0437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A7265-4666-424D-86EC-BC81ED4206D0}" type="slidenum">
              <a:rPr lang="en-US" smtClean="0"/>
              <a:t>‹#›</a:t>
            </a:fld>
            <a:endParaRPr lang="en-US" dirty="0"/>
          </a:p>
        </p:txBody>
      </p:sp>
    </p:spTree>
    <p:extLst>
      <p:ext uri="{BB962C8B-B14F-4D97-AF65-F5344CB8AC3E}">
        <p14:creationId xmlns:p14="http://schemas.microsoft.com/office/powerpoint/2010/main" val="380370191"/>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0115C8-1A1F-4A4F-807C-D9888FC1B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F10A8A-5761-43CD-A981-174BAB544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4AE39-7C61-4E9A-8C15-933294A842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A6BB6C5E-A927-4BEF-A1C7-EF5CB9AB4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 © 2019 Oracle Restricted</a:t>
            </a:r>
            <a:endParaRPr lang="en-US" dirty="0"/>
          </a:p>
        </p:txBody>
      </p:sp>
      <p:sp>
        <p:nvSpPr>
          <p:cNvPr id="6" name="Slide Number Placeholder 5">
            <a:extLst>
              <a:ext uri="{FF2B5EF4-FFF2-40B4-BE49-F238E27FC236}">
                <a16:creationId xmlns:a16="http://schemas.microsoft.com/office/drawing/2014/main" id="{BEB02430-CCD2-4AA5-A4EF-F7B0B0437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A7265-4666-424D-86EC-BC81ED4206D0}" type="slidenum">
              <a:rPr lang="en-US" smtClean="0"/>
              <a:t>‹#›</a:t>
            </a:fld>
            <a:endParaRPr lang="en-US" dirty="0"/>
          </a:p>
        </p:txBody>
      </p:sp>
    </p:spTree>
    <p:extLst>
      <p:ext uri="{BB962C8B-B14F-4D97-AF65-F5344CB8AC3E}">
        <p14:creationId xmlns:p14="http://schemas.microsoft.com/office/powerpoint/2010/main" val="34895557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Confidential – © 2019 Oracle Restricted</a:t>
            </a:r>
            <a:endParaRPr lang="en-US" dirty="0"/>
          </a:p>
        </p:txBody>
      </p:sp>
    </p:spTree>
    <p:extLst>
      <p:ext uri="{BB962C8B-B14F-4D97-AF65-F5344CB8AC3E}">
        <p14:creationId xmlns:p14="http://schemas.microsoft.com/office/powerpoint/2010/main" val="151693122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Confidential – © 2019 Oracle Restricted</a:t>
            </a:r>
            <a:endParaRPr lang="en-US" dirty="0"/>
          </a:p>
        </p:txBody>
      </p:sp>
    </p:spTree>
    <p:extLst>
      <p:ext uri="{BB962C8B-B14F-4D97-AF65-F5344CB8AC3E}">
        <p14:creationId xmlns:p14="http://schemas.microsoft.com/office/powerpoint/2010/main" val="118802004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zeebe.io/roadmap/"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camunda.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914401"/>
            <a:ext cx="10076344" cy="762000"/>
          </a:xfrm>
        </p:spPr>
        <p:txBody>
          <a:bodyPr>
            <a:normAutofit/>
          </a:bodyPr>
          <a:lstStyle/>
          <a:p>
            <a:r>
              <a:rPr lang="en-US" sz="3600" b="1" i="1" dirty="0"/>
              <a:t>Micro Service </a:t>
            </a:r>
            <a:r>
              <a:rPr lang="en-US" sz="3600" b="1" i="1" dirty="0" err="1"/>
              <a:t>Orchistration</a:t>
            </a:r>
            <a:r>
              <a:rPr lang="en-US" sz="3600" b="1" i="1" dirty="0"/>
              <a:t> With </a:t>
            </a:r>
            <a:r>
              <a:rPr lang="en-US" sz="3600" b="1" i="1" dirty="0" err="1"/>
              <a:t>Zeebe</a:t>
            </a:r>
            <a:endParaRPr lang="en-US" sz="3600" b="1" i="1"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1838960"/>
            <a:ext cx="9427205" cy="34474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Agenda:</a:t>
            </a:r>
          </a:p>
          <a:p>
            <a:r>
              <a:rPr lang="en-US" sz="1400" dirty="0"/>
              <a:t>General definition of orchestrator  </a:t>
            </a:r>
          </a:p>
          <a:p>
            <a:r>
              <a:rPr lang="en-US" sz="1400" dirty="0"/>
              <a:t>Definition of microservice</a:t>
            </a:r>
          </a:p>
          <a:p>
            <a:r>
              <a:rPr lang="en-US" sz="1400" dirty="0"/>
              <a:t>Definition of Business workflow’</a:t>
            </a:r>
          </a:p>
          <a:p>
            <a:r>
              <a:rPr lang="en-US" sz="1400" dirty="0"/>
              <a:t>What is </a:t>
            </a:r>
            <a:r>
              <a:rPr lang="en-US" sz="1400" dirty="0" err="1"/>
              <a:t>Zeebe</a:t>
            </a:r>
            <a:endParaRPr lang="en-US" sz="1400" dirty="0"/>
          </a:p>
          <a:p>
            <a:r>
              <a:rPr lang="en-US" sz="1400" dirty="0" err="1"/>
              <a:t>Zeebe</a:t>
            </a:r>
            <a:r>
              <a:rPr lang="en-US" sz="1400" dirty="0"/>
              <a:t> Architecture</a:t>
            </a:r>
          </a:p>
          <a:p>
            <a:r>
              <a:rPr lang="en-US" sz="1400" dirty="0"/>
              <a:t>Features of </a:t>
            </a:r>
            <a:r>
              <a:rPr lang="en-US" sz="1400" dirty="0" err="1"/>
              <a:t>Zeebe</a:t>
            </a:r>
            <a:endParaRPr lang="en-US" sz="1400" dirty="0"/>
          </a:p>
          <a:p>
            <a:r>
              <a:rPr lang="en-US" sz="1400" dirty="0"/>
              <a:t>Choreography problems</a:t>
            </a:r>
          </a:p>
          <a:p>
            <a:r>
              <a:rPr lang="en-US" sz="1400" dirty="0"/>
              <a:t>How </a:t>
            </a:r>
            <a:r>
              <a:rPr lang="en-US" sz="1400" dirty="0" err="1"/>
              <a:t>Zeebe</a:t>
            </a:r>
            <a:r>
              <a:rPr lang="en-US" sz="1400" dirty="0"/>
              <a:t> solves Choreography problems</a:t>
            </a:r>
          </a:p>
          <a:p>
            <a:r>
              <a:rPr lang="en-US" sz="1400" dirty="0"/>
              <a:t>Advantages and disadvantages of  </a:t>
            </a:r>
            <a:r>
              <a:rPr lang="en-US" sz="1400" dirty="0" err="1"/>
              <a:t>Zeebe</a:t>
            </a:r>
            <a:endParaRPr lang="en-US" sz="1400" dirty="0"/>
          </a:p>
          <a:p>
            <a:r>
              <a:rPr lang="en-US" sz="1400" dirty="0"/>
              <a:t>Sample </a:t>
            </a:r>
            <a:r>
              <a:rPr lang="en-US" sz="1400" dirty="0" err="1"/>
              <a:t>Zeebe</a:t>
            </a:r>
            <a:r>
              <a:rPr lang="en-US" sz="1400" dirty="0"/>
              <a:t> application demonstrations </a:t>
            </a:r>
          </a:p>
          <a:p>
            <a:endParaRPr lang="en-US" sz="1400" dirty="0"/>
          </a:p>
          <a:p>
            <a:endParaRPr lang="en-US" sz="1400" dirty="0"/>
          </a:p>
        </p:txBody>
      </p:sp>
    </p:spTree>
    <p:extLst>
      <p:ext uri="{BB962C8B-B14F-4D97-AF65-F5344CB8AC3E}">
        <p14:creationId xmlns:p14="http://schemas.microsoft.com/office/powerpoint/2010/main" val="40098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10</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6549710" y="1484246"/>
            <a:ext cx="4121780" cy="37164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p:txBody>
      </p:sp>
      <p:sp>
        <p:nvSpPr>
          <p:cNvPr id="7" name="Title 1">
            <a:extLst>
              <a:ext uri="{FF2B5EF4-FFF2-40B4-BE49-F238E27FC236}">
                <a16:creationId xmlns:a16="http://schemas.microsoft.com/office/drawing/2014/main" id="{EFEF5F4B-FFDB-4C78-A01C-8115FB2C3EAB}"/>
              </a:ext>
            </a:extLst>
          </p:cNvPr>
          <p:cNvSpPr>
            <a:spLocks noGrp="1"/>
          </p:cNvSpPr>
          <p:nvPr>
            <p:ph type="title"/>
          </p:nvPr>
        </p:nvSpPr>
        <p:spPr>
          <a:xfrm>
            <a:off x="1085851" y="1201554"/>
            <a:ext cx="4870668" cy="3716404"/>
          </a:xfrm>
        </p:spPr>
        <p:txBody>
          <a:bodyPr>
            <a:normAutofit/>
          </a:bodyPr>
          <a:lstStyle/>
          <a:p>
            <a:r>
              <a:rPr lang="en-US" sz="2400" b="1" i="1" dirty="0"/>
              <a:t>The answer is yes,</a:t>
            </a:r>
            <a:r>
              <a:rPr lang="en-US" dirty="0"/>
              <a:t> </a:t>
            </a:r>
            <a:r>
              <a:rPr lang="en-US" sz="2700" b="1" dirty="0"/>
              <a:t>often, the flow of events through different microservices is expressed only implicitly in code.</a:t>
            </a:r>
            <a:br>
              <a:rPr lang="en-US" sz="2700" b="1" dirty="0"/>
            </a:br>
            <a:endParaRPr lang="en-US" sz="2700" b="1" dirty="0"/>
          </a:p>
        </p:txBody>
      </p:sp>
      <p:pic>
        <p:nvPicPr>
          <p:cNvPr id="8196" name="Picture 4" descr="What is API-led Connectivity? | MuleSoft Blog">
            <a:extLst>
              <a:ext uri="{FF2B5EF4-FFF2-40B4-BE49-F238E27FC236}">
                <a16:creationId xmlns:a16="http://schemas.microsoft.com/office/drawing/2014/main" id="{C2CCE27E-2591-4291-B100-8905A05E2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9710" y="883920"/>
            <a:ext cx="4341810" cy="477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33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160261" y="1667554"/>
            <a:ext cx="10076344" cy="1004526"/>
          </a:xfrm>
        </p:spPr>
        <p:txBody>
          <a:bodyPr>
            <a:normAutofit/>
          </a:bodyPr>
          <a:lstStyle/>
          <a:p>
            <a:r>
              <a:rPr lang="en-US" sz="3600" dirty="0"/>
              <a:t>So here comes couple of questions </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11</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2672079"/>
            <a:ext cx="9427205" cy="2614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1266" name="Picture 2" descr="Free Question Mark Images, Download Free Clip Art, Free Clip Art ...">
            <a:extLst>
              <a:ext uri="{FF2B5EF4-FFF2-40B4-BE49-F238E27FC236}">
                <a16:creationId xmlns:a16="http://schemas.microsoft.com/office/drawing/2014/main" id="{41B0E3AE-09BA-46AB-84E2-955B69BB6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537" y="1667553"/>
            <a:ext cx="1762125" cy="8653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D0A66E-10C4-4260-BDDB-94F66A02062A}"/>
              </a:ext>
            </a:extLst>
          </p:cNvPr>
          <p:cNvSpPr txBox="1"/>
          <p:nvPr/>
        </p:nvSpPr>
        <p:spPr>
          <a:xfrm>
            <a:off x="2367280" y="3200400"/>
            <a:ext cx="8016240" cy="1754326"/>
          </a:xfrm>
          <a:prstGeom prst="rect">
            <a:avLst/>
          </a:prstGeom>
          <a:noFill/>
        </p:spPr>
        <p:txBody>
          <a:bodyPr wrap="square" rtlCol="0">
            <a:spAutoFit/>
          </a:bodyPr>
          <a:lstStyle/>
          <a:p>
            <a:r>
              <a:rPr lang="en-US" dirty="0"/>
              <a:t>How can we ensure visibility of workflows and provide status and error monitoring? </a:t>
            </a:r>
          </a:p>
          <a:p>
            <a:endParaRPr lang="en-US" dirty="0"/>
          </a:p>
          <a:p>
            <a:r>
              <a:rPr lang="en-US" dirty="0"/>
              <a:t>How do we guarantee that overall flows always complete, even if single microservices fail? </a:t>
            </a:r>
          </a:p>
          <a:p>
            <a:endParaRPr lang="en-US" dirty="0"/>
          </a:p>
          <a:p>
            <a:r>
              <a:rPr lang="en-US" dirty="0"/>
              <a:t>How do we at least recognize that a flow is stuck so we can go in and fix it?</a:t>
            </a:r>
            <a:endParaRPr lang="en-IN" dirty="0"/>
          </a:p>
        </p:txBody>
      </p:sp>
    </p:spTree>
    <p:extLst>
      <p:ext uri="{BB962C8B-B14F-4D97-AF65-F5344CB8AC3E}">
        <p14:creationId xmlns:p14="http://schemas.microsoft.com/office/powerpoint/2010/main" val="17642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201554"/>
            <a:ext cx="10076344" cy="865371"/>
          </a:xfrm>
        </p:spPr>
        <p:txBody>
          <a:bodyPr>
            <a:normAutofit/>
          </a:bodyPr>
          <a:lstStyle/>
          <a:p>
            <a:r>
              <a:rPr lang="en-US" sz="3600" dirty="0"/>
              <a:t>What is </a:t>
            </a:r>
            <a:r>
              <a:rPr lang="en-US" sz="3600" dirty="0" err="1"/>
              <a:t>Zeebe</a:t>
            </a:r>
            <a:r>
              <a:rPr lang="en-US" sz="3600" dirty="0"/>
              <a:t>?</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12</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2066925"/>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err="1"/>
              <a:t>Zeebe</a:t>
            </a:r>
            <a:r>
              <a:rPr lang="en-US" i="1" dirty="0"/>
              <a:t> is a workflow engine for microservices orchestration.</a:t>
            </a:r>
          </a:p>
          <a:p>
            <a:pPr marL="0" indent="0">
              <a:buNone/>
            </a:pPr>
            <a:endParaRPr lang="en-US" i="1" dirty="0"/>
          </a:p>
          <a:p>
            <a:pPr marL="0" indent="0">
              <a:buNone/>
            </a:pPr>
            <a:r>
              <a:rPr lang="en-US" i="1" dirty="0"/>
              <a:t>In workflows orchestrated by </a:t>
            </a:r>
            <a:r>
              <a:rPr lang="en-US" i="1" dirty="0" err="1"/>
              <a:t>Zeebe</a:t>
            </a:r>
            <a:r>
              <a:rPr lang="en-US" i="1" dirty="0"/>
              <a:t>, each task is usually carried out by a different microservice.</a:t>
            </a:r>
          </a:p>
          <a:p>
            <a:pPr marL="0" indent="0">
              <a:buNone/>
            </a:pPr>
            <a:endParaRPr lang="en-US" i="1" dirty="0"/>
          </a:p>
          <a:p>
            <a:pPr marL="0" indent="0">
              <a:buNone/>
            </a:pPr>
            <a:r>
              <a:rPr lang="en-US" dirty="0" err="1"/>
              <a:t>Zeebe</a:t>
            </a:r>
            <a:r>
              <a:rPr lang="en-US" dirty="0"/>
              <a:t> was designed to solve the microservices orchestration problem at very large scale</a:t>
            </a:r>
            <a:endParaRPr lang="en-US" i="1" dirty="0"/>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223194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310640"/>
            <a:ext cx="10076344" cy="650240"/>
          </a:xfrm>
        </p:spPr>
        <p:txBody>
          <a:bodyPr>
            <a:normAutofit fontScale="90000"/>
          </a:bodyPr>
          <a:lstStyle/>
          <a:p>
            <a:br>
              <a:rPr lang="en-US" sz="3600" dirty="0"/>
            </a:br>
            <a:r>
              <a:rPr lang="en-US" sz="3600" dirty="0"/>
              <a:t>How </a:t>
            </a:r>
            <a:r>
              <a:rPr lang="en-US" sz="3600" dirty="0" err="1"/>
              <a:t>Zeebe</a:t>
            </a:r>
            <a:r>
              <a:rPr lang="en-US" sz="3600" dirty="0"/>
              <a:t> orchestrate the workflow?</a:t>
            </a:r>
            <a:br>
              <a:rPr lang="en-US" sz="3600" dirty="0"/>
            </a:br>
            <a:endParaRPr lang="en-US" sz="3600"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13</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2066925"/>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Visibility</a:t>
            </a:r>
            <a:r>
              <a:rPr lang="en-US" sz="2000" dirty="0"/>
              <a:t> into the state of a company’s end-to-end workflows, including the number of in-flight workflows, average workflow duration, current errors within a workflow, and more.</a:t>
            </a:r>
          </a:p>
          <a:p>
            <a:r>
              <a:rPr lang="en-US" sz="2000" b="1" dirty="0"/>
              <a:t>Workflow orchestration</a:t>
            </a:r>
            <a:r>
              <a:rPr lang="en-US" sz="2000" dirty="0"/>
              <a:t> based on the current state of a workflow; </a:t>
            </a:r>
            <a:r>
              <a:rPr lang="en-US" sz="2000" dirty="0" err="1"/>
              <a:t>Zeebe</a:t>
            </a:r>
            <a:r>
              <a:rPr lang="en-US" sz="2000" dirty="0"/>
              <a:t> publishes “commands” as events that can be consumed by one or more microservices, ensuring that workflows progress according to their definition.</a:t>
            </a:r>
          </a:p>
          <a:p>
            <a:r>
              <a:rPr lang="en-US" sz="2000" b="1" dirty="0"/>
              <a:t>Monitoring for timeouts</a:t>
            </a:r>
            <a:r>
              <a:rPr lang="en-US" sz="2000" dirty="0"/>
              <a:t> or other process errors plus the ability to configure error-handling paths such as stateful retries or escalation to teams that can resolve an issue manually, ensuring that a workflow is always completed as planned.</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153016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277456" y="1117600"/>
            <a:ext cx="10076344" cy="769754"/>
          </a:xfrm>
        </p:spPr>
        <p:txBody>
          <a:bodyPr>
            <a:normAutofit/>
          </a:bodyPr>
          <a:lstStyle/>
          <a:p>
            <a:pPr algn="ctr"/>
            <a:r>
              <a:rPr lang="en-US" sz="3600" dirty="0" err="1"/>
              <a:t>Zeebe</a:t>
            </a:r>
            <a:r>
              <a:rPr lang="en-US" sz="3600" dirty="0"/>
              <a:t> architecture </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14</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3141872" y="2493001"/>
            <a:ext cx="6243962" cy="23896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i="1" dirty="0"/>
          </a:p>
          <a:p>
            <a:pPr marL="0" indent="0">
              <a:buNone/>
            </a:pPr>
            <a:endParaRPr lang="en-US" dirty="0"/>
          </a:p>
        </p:txBody>
      </p:sp>
      <p:pic>
        <p:nvPicPr>
          <p:cNvPr id="12292" name="Picture 4" descr="zeebe-architecture">
            <a:extLst>
              <a:ext uri="{FF2B5EF4-FFF2-40B4-BE49-F238E27FC236}">
                <a16:creationId xmlns:a16="http://schemas.microsoft.com/office/drawing/2014/main" id="{9E75F431-C962-4532-951B-3E11EE994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261" y="1933074"/>
            <a:ext cx="8075180" cy="334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43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15</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1201554"/>
            <a:ext cx="9427205" cy="40848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1" dirty="0"/>
          </a:p>
          <a:p>
            <a:pPr marL="0" indent="0">
              <a:buNone/>
            </a:pPr>
            <a:endParaRPr lang="en-US" dirty="0"/>
          </a:p>
        </p:txBody>
      </p:sp>
      <p:sp>
        <p:nvSpPr>
          <p:cNvPr id="6" name="Title 5">
            <a:extLst>
              <a:ext uri="{FF2B5EF4-FFF2-40B4-BE49-F238E27FC236}">
                <a16:creationId xmlns:a16="http://schemas.microsoft.com/office/drawing/2014/main" id="{CA88EFEB-177F-4B50-82CF-C2EB98514BE3}"/>
              </a:ext>
            </a:extLst>
          </p:cNvPr>
          <p:cNvSpPr>
            <a:spLocks noGrp="1"/>
          </p:cNvSpPr>
          <p:nvPr>
            <p:ph type="title"/>
          </p:nvPr>
        </p:nvSpPr>
        <p:spPr>
          <a:xfrm>
            <a:off x="1050568" y="1571626"/>
            <a:ext cx="10076344" cy="3803014"/>
          </a:xfrm>
        </p:spPr>
        <p:txBody>
          <a:bodyPr>
            <a:normAutofit/>
          </a:bodyPr>
          <a:lstStyle/>
          <a:p>
            <a:br>
              <a:rPr lang="en-US" dirty="0"/>
            </a:br>
            <a:endParaRPr lang="en-IN" dirty="0"/>
          </a:p>
        </p:txBody>
      </p:sp>
      <p:sp>
        <p:nvSpPr>
          <p:cNvPr id="7" name="Rectangle 6">
            <a:extLst>
              <a:ext uri="{FF2B5EF4-FFF2-40B4-BE49-F238E27FC236}">
                <a16:creationId xmlns:a16="http://schemas.microsoft.com/office/drawing/2014/main" id="{4D48CD3A-5B65-465C-80F2-D48B8FB0A16A}"/>
              </a:ext>
            </a:extLst>
          </p:cNvPr>
          <p:cNvSpPr/>
          <p:nvPr/>
        </p:nvSpPr>
        <p:spPr>
          <a:xfrm>
            <a:off x="1351280" y="1028343"/>
            <a:ext cx="8392160" cy="4247317"/>
          </a:xfrm>
          <a:prstGeom prst="rect">
            <a:avLst/>
          </a:prstGeom>
        </p:spPr>
        <p:txBody>
          <a:bodyPr wrap="square">
            <a:spAutoFit/>
          </a:bodyPr>
          <a:lstStyle/>
          <a:p>
            <a:pPr marL="285750" indent="-285750">
              <a:buFont typeface="Arial" panose="020B0604020202020204" pitchFamily="34" charset="0"/>
              <a:buChar char="•"/>
            </a:pPr>
            <a:r>
              <a:rPr lang="en-US" dirty="0" err="1"/>
              <a:t>Zeebe</a:t>
            </a:r>
            <a:r>
              <a:rPr lang="en-US" dirty="0"/>
              <a:t> does not require a central database component and instead leverages </a:t>
            </a:r>
            <a:r>
              <a:rPr lang="en-US" b="1" dirty="0"/>
              <a:t>event sourcing</a:t>
            </a:r>
            <a:r>
              <a:rPr lang="en-US" dirty="0"/>
              <a:t>, meaning that all changes to a workflow’s state are captured as events and stored in an append-only log. In </a:t>
            </a:r>
            <a:r>
              <a:rPr lang="en-US" dirty="0" err="1"/>
              <a:t>Zeebe</a:t>
            </a:r>
            <a:r>
              <a:rPr lang="en-US" dirty="0"/>
              <a:t>, this log is called a “topic”. Topics are written directly to the filesystem on the server where </a:t>
            </a:r>
            <a:r>
              <a:rPr lang="en-US" dirty="0" err="1"/>
              <a:t>Zeebe</a:t>
            </a:r>
            <a:r>
              <a:rPr lang="en-US" dirty="0"/>
              <a:t> is running, and the current state of a workflow can be derived from the events stored in a topic.</a:t>
            </a:r>
          </a:p>
          <a:p>
            <a:pPr marL="285750" indent="-285750">
              <a:buFont typeface="Arial" panose="020B0604020202020204" pitchFamily="34" charset="0"/>
              <a:buChar char="•"/>
            </a:pPr>
            <a:br>
              <a:rPr lang="en-US" dirty="0"/>
            </a:br>
            <a:r>
              <a:rPr lang="en-US" dirty="0"/>
              <a:t>Topics can easily be distributed across nodes in a cluster (partitioning) for scalability, and partitions will typically be stored on more than one node (replication) for fault tolerance.</a:t>
            </a:r>
          </a:p>
          <a:p>
            <a:pPr marL="285750" indent="-285750">
              <a:buFont typeface="Arial" panose="020B0604020202020204" pitchFamily="34" charset="0"/>
              <a:buChar char="•"/>
            </a:pPr>
            <a:br>
              <a:rPr lang="en-US" dirty="0"/>
            </a:br>
            <a:r>
              <a:rPr lang="en-US" dirty="0" err="1"/>
              <a:t>Zeebe</a:t>
            </a:r>
            <a:r>
              <a:rPr lang="en-US" dirty="0"/>
              <a:t> uses a client / server model. The server (broker) is a remote engine that runs as its own program on a Java Virtual Machine. The broker is responsible for storing topics related to workflows, distributing work items to clients when appropriate, and exposing a workflow event stream to </a:t>
            </a:r>
            <a:r>
              <a:rPr lang="en-US" dirty="0" err="1"/>
              <a:t>Zeebe</a:t>
            </a:r>
            <a:r>
              <a:rPr lang="en-US" dirty="0"/>
              <a:t> clients via pub-sub. </a:t>
            </a:r>
            <a:r>
              <a:rPr lang="en-US" dirty="0" err="1"/>
              <a:t>Zeebe</a:t>
            </a:r>
            <a:r>
              <a:rPr lang="en-US" dirty="0"/>
              <a:t> clients can be embedded in an application in order to connect to the broker.</a:t>
            </a:r>
            <a:endParaRPr lang="en-IN" dirty="0"/>
          </a:p>
        </p:txBody>
      </p:sp>
    </p:spTree>
    <p:extLst>
      <p:ext uri="{BB962C8B-B14F-4D97-AF65-F5344CB8AC3E}">
        <p14:creationId xmlns:p14="http://schemas.microsoft.com/office/powerpoint/2010/main" val="211940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277456" y="1117600"/>
            <a:ext cx="10076344" cy="769754"/>
          </a:xfrm>
        </p:spPr>
        <p:txBody>
          <a:bodyPr>
            <a:normAutofit fontScale="90000"/>
          </a:bodyPr>
          <a:lstStyle/>
          <a:p>
            <a:pPr algn="ctr"/>
            <a:r>
              <a:rPr lang="en-US" sz="3600" dirty="0"/>
              <a:t>What  features does  </a:t>
            </a:r>
            <a:r>
              <a:rPr lang="en-US" sz="3600" dirty="0" err="1"/>
              <a:t>Zeebe</a:t>
            </a:r>
            <a:r>
              <a:rPr lang="en-US" sz="3600" dirty="0"/>
              <a:t> provides to solve orchestration? </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16</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2066925"/>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1" dirty="0"/>
              <a:t>Horizontal scalability</a:t>
            </a:r>
          </a:p>
          <a:p>
            <a:r>
              <a:rPr lang="en-IN" sz="2000" b="1" dirty="0"/>
              <a:t>Fault tolerance</a:t>
            </a:r>
          </a:p>
          <a:p>
            <a:r>
              <a:rPr lang="en-IN" sz="2000" b="1" dirty="0"/>
              <a:t>A message-driven architecture</a:t>
            </a:r>
            <a:r>
              <a:rPr lang="en-IN" sz="2000" dirty="0"/>
              <a:t> </a:t>
            </a:r>
          </a:p>
          <a:p>
            <a:r>
              <a:rPr lang="en-IN" sz="2000" b="1" dirty="0"/>
              <a:t>A publish-subscribe interaction model</a:t>
            </a:r>
          </a:p>
          <a:p>
            <a:r>
              <a:rPr lang="en-US" sz="2000" b="1" dirty="0"/>
              <a:t>Visual workflows modeled in ISO-standard BPMN 2.0</a:t>
            </a:r>
            <a:r>
              <a:rPr lang="en-US" sz="2000" dirty="0"/>
              <a:t> </a:t>
            </a:r>
          </a:p>
          <a:p>
            <a:r>
              <a:rPr lang="en-IN" sz="2000" b="1" dirty="0"/>
              <a:t>A language-agnostic client model</a:t>
            </a:r>
          </a:p>
          <a:p>
            <a:pPr marL="0" indent="0">
              <a:buNone/>
            </a:pPr>
            <a:endParaRPr lang="en-US" sz="2000" dirty="0"/>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32255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310640"/>
            <a:ext cx="10076344" cy="650240"/>
          </a:xfrm>
        </p:spPr>
        <p:txBody>
          <a:bodyPr>
            <a:normAutofit fontScale="90000"/>
          </a:bodyPr>
          <a:lstStyle/>
          <a:p>
            <a:br>
              <a:rPr lang="en-US" sz="3600" dirty="0"/>
            </a:br>
            <a:r>
              <a:rPr lang="en-US" sz="3600" dirty="0"/>
              <a:t>     Time to redefine </a:t>
            </a:r>
            <a:r>
              <a:rPr lang="en-US" sz="3600" dirty="0" err="1"/>
              <a:t>Zeebe</a:t>
            </a:r>
            <a:r>
              <a:rPr lang="en-US" sz="3600" dirty="0"/>
              <a:t> </a:t>
            </a:r>
            <a:r>
              <a:rPr lang="en-US" sz="3600" dirty="0">
                <a:sym typeface="Wingdings" panose="05000000000000000000" pitchFamily="2" charset="2"/>
              </a:rPr>
              <a:t></a:t>
            </a:r>
            <a:br>
              <a:rPr lang="en-US" sz="3600" dirty="0"/>
            </a:br>
            <a:endParaRPr lang="en-US" sz="3600"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17</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2066925"/>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1" dirty="0"/>
          </a:p>
          <a:p>
            <a:pPr marL="0" indent="0">
              <a:buNone/>
            </a:pPr>
            <a:endParaRPr lang="en-US" dirty="0"/>
          </a:p>
        </p:txBody>
      </p:sp>
      <p:sp>
        <p:nvSpPr>
          <p:cNvPr id="5" name="Rectangle 4">
            <a:extLst>
              <a:ext uri="{FF2B5EF4-FFF2-40B4-BE49-F238E27FC236}">
                <a16:creationId xmlns:a16="http://schemas.microsoft.com/office/drawing/2014/main" id="{C9B847EA-AF7E-4287-A373-B2E5825EA487}"/>
              </a:ext>
            </a:extLst>
          </p:cNvPr>
          <p:cNvSpPr/>
          <p:nvPr/>
        </p:nvSpPr>
        <p:spPr>
          <a:xfrm>
            <a:off x="1536070" y="1960880"/>
            <a:ext cx="9119860" cy="923330"/>
          </a:xfrm>
          <a:prstGeom prst="rect">
            <a:avLst/>
          </a:prstGeom>
        </p:spPr>
        <p:txBody>
          <a:bodyPr wrap="square">
            <a:spAutoFit/>
          </a:bodyPr>
          <a:lstStyle/>
          <a:p>
            <a:r>
              <a:rPr lang="en-US" i="1" dirty="0">
                <a:latin typeface="IBM Plex Sans"/>
              </a:rPr>
              <a:t>A </a:t>
            </a:r>
            <a:r>
              <a:rPr lang="en-US" b="1" i="1" dirty="0">
                <a:latin typeface="IBM Plex Sans"/>
              </a:rPr>
              <a:t>workflow engine</a:t>
            </a:r>
            <a:r>
              <a:rPr lang="en-US" i="1" dirty="0">
                <a:latin typeface="IBM Plex Sans"/>
              </a:rPr>
              <a:t> is a system that manages business processes. It monitors the state of activities in a workflow and determines which new activity to transition to according to defined processes.</a:t>
            </a:r>
            <a:endParaRPr lang="en-IN" dirty="0"/>
          </a:p>
        </p:txBody>
      </p:sp>
    </p:spTree>
    <p:extLst>
      <p:ext uri="{BB962C8B-B14F-4D97-AF65-F5344CB8AC3E}">
        <p14:creationId xmlns:p14="http://schemas.microsoft.com/office/powerpoint/2010/main" val="7750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409834"/>
            <a:ext cx="10076344" cy="551046"/>
          </a:xfrm>
        </p:spPr>
        <p:txBody>
          <a:bodyPr>
            <a:normAutofit fontScale="90000"/>
          </a:bodyPr>
          <a:lstStyle/>
          <a:p>
            <a:r>
              <a:rPr lang="en-US" sz="3600" dirty="0"/>
              <a:t>choreography pattern for communication?</a:t>
            </a:r>
            <a:br>
              <a:rPr lang="en-US" sz="3600" dirty="0"/>
            </a:br>
            <a:endParaRPr lang="en-US" sz="3600"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18</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2066925"/>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Microservices collaborate by publishing events to and consuming events from a messaging platform without a central controller (a model also known as publish-subscribe, or pub-sub).</a:t>
            </a:r>
          </a:p>
          <a:p>
            <a:endParaRPr lang="en-US" sz="2000" dirty="0"/>
          </a:p>
          <a:p>
            <a:r>
              <a:rPr lang="en-US" sz="2000" dirty="0"/>
              <a:t>choreography does not provide: </a:t>
            </a:r>
          </a:p>
          <a:p>
            <a:pPr marL="457200" indent="-457200">
              <a:buFont typeface="+mj-lt"/>
              <a:buAutoNum type="arabicPeriod"/>
            </a:pPr>
            <a:r>
              <a:rPr lang="en-US" sz="2000" dirty="0"/>
              <a:t>Visibility </a:t>
            </a:r>
          </a:p>
          <a:p>
            <a:pPr marL="457200" indent="-457200">
              <a:buFont typeface="+mj-lt"/>
              <a:buAutoNum type="arabicPeriod"/>
            </a:pPr>
            <a:r>
              <a:rPr lang="en-US" sz="2000" dirty="0"/>
              <a:t>Failures handling</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217884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975360" y="1409834"/>
            <a:ext cx="10258202" cy="551046"/>
          </a:xfrm>
        </p:spPr>
        <p:txBody>
          <a:bodyPr>
            <a:normAutofit fontScale="90000"/>
          </a:bodyPr>
          <a:lstStyle/>
          <a:p>
            <a:r>
              <a:rPr lang="en-US" sz="3600" dirty="0"/>
              <a:t>How </a:t>
            </a:r>
            <a:r>
              <a:rPr lang="en-US" sz="3600" dirty="0" err="1"/>
              <a:t>Zeebe</a:t>
            </a:r>
            <a:r>
              <a:rPr lang="en-US" sz="3600" dirty="0"/>
              <a:t> solves choreography  visibility problem?</a:t>
            </a:r>
            <a:br>
              <a:rPr lang="en-US" sz="3600" dirty="0"/>
            </a:br>
            <a:endParaRPr lang="en-US" sz="3600"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19</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555" y="209550"/>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1" dirty="0"/>
          </a:p>
          <a:p>
            <a:pPr marL="0" indent="0">
              <a:buNone/>
            </a:pPr>
            <a:endParaRPr lang="en-US" dirty="0"/>
          </a:p>
        </p:txBody>
      </p:sp>
      <p:sp>
        <p:nvSpPr>
          <p:cNvPr id="5" name="Rectangle 4">
            <a:extLst>
              <a:ext uri="{FF2B5EF4-FFF2-40B4-BE49-F238E27FC236}">
                <a16:creationId xmlns:a16="http://schemas.microsoft.com/office/drawing/2014/main" id="{A9F91AE9-8311-4DA0-B0E4-37C5EEDF5E55}"/>
              </a:ext>
            </a:extLst>
          </p:cNvPr>
          <p:cNvSpPr/>
          <p:nvPr/>
        </p:nvSpPr>
        <p:spPr>
          <a:xfrm>
            <a:off x="1042166" y="1961596"/>
            <a:ext cx="7437235" cy="369332"/>
          </a:xfrm>
          <a:prstGeom prst="rect">
            <a:avLst/>
          </a:prstGeom>
        </p:spPr>
        <p:txBody>
          <a:bodyPr wrap="square">
            <a:spAutoFit/>
          </a:bodyPr>
          <a:lstStyle/>
          <a:p>
            <a:r>
              <a:rPr lang="en-IN" b="1" dirty="0"/>
              <a:t>Workflow-Aware Event Monitoring(Heat Maps)</a:t>
            </a:r>
            <a:endParaRPr lang="en-IN" dirty="0"/>
          </a:p>
        </p:txBody>
      </p:sp>
      <p:pic>
        <p:nvPicPr>
          <p:cNvPr id="10" name="Picture 4" descr="Workflow heat map for debugging and analysis">
            <a:extLst>
              <a:ext uri="{FF2B5EF4-FFF2-40B4-BE49-F238E27FC236}">
                <a16:creationId xmlns:a16="http://schemas.microsoft.com/office/drawing/2014/main" id="{211B73AC-2C92-4A51-A2CB-AEB47D637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61" y="2683603"/>
            <a:ext cx="8910320" cy="190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13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201554"/>
            <a:ext cx="10076344" cy="865371"/>
          </a:xfrm>
        </p:spPr>
        <p:txBody>
          <a:bodyPr>
            <a:normAutofit/>
          </a:bodyPr>
          <a:lstStyle/>
          <a:p>
            <a:r>
              <a:rPr lang="en-US" sz="3600" dirty="0"/>
              <a:t>Who is a Music </a:t>
            </a:r>
            <a:r>
              <a:rPr lang="en-US" sz="3600" dirty="0" err="1"/>
              <a:t>Orchistrator</a:t>
            </a:r>
            <a:r>
              <a:rPr lang="en-US" sz="3600" dirty="0"/>
              <a:t> ???</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2</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382397" y="2638424"/>
            <a:ext cx="9427205" cy="24466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t>
            </a:r>
            <a:r>
              <a:rPr lang="en-US" b="1" dirty="0"/>
              <a:t>orchestrator</a:t>
            </a:r>
            <a:r>
              <a:rPr lang="en-US" dirty="0"/>
              <a:t> takes a composer's musical sketch and turns it into a score for orchestra, ensemble, or choral group, </a:t>
            </a:r>
            <a:r>
              <a:rPr lang="en-US" u="sng" dirty="0"/>
              <a:t>assigning the instruments </a:t>
            </a:r>
            <a:r>
              <a:rPr lang="en-US" dirty="0"/>
              <a:t>and voices according to the composer's intentions</a:t>
            </a:r>
          </a:p>
        </p:txBody>
      </p:sp>
    </p:spTree>
    <p:extLst>
      <p:ext uri="{BB962C8B-B14F-4D97-AF65-F5344CB8AC3E}">
        <p14:creationId xmlns:p14="http://schemas.microsoft.com/office/powerpoint/2010/main" val="143236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975360" y="1409834"/>
            <a:ext cx="10258202" cy="551046"/>
          </a:xfrm>
        </p:spPr>
        <p:txBody>
          <a:bodyPr>
            <a:normAutofit fontScale="90000"/>
          </a:bodyPr>
          <a:lstStyle/>
          <a:p>
            <a:r>
              <a:rPr lang="en-US" sz="3600" dirty="0"/>
              <a:t>How </a:t>
            </a:r>
            <a:r>
              <a:rPr lang="en-US" sz="3600" dirty="0" err="1"/>
              <a:t>Zeebe</a:t>
            </a:r>
            <a:r>
              <a:rPr lang="en-US" sz="3600" dirty="0"/>
              <a:t> solves choreography  Failures handling?</a:t>
            </a:r>
            <a:br>
              <a:rPr lang="en-US" sz="3600" dirty="0"/>
            </a:br>
            <a:endParaRPr lang="en-US" sz="3600"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20</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555" y="209550"/>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1" dirty="0"/>
          </a:p>
          <a:p>
            <a:pPr marL="0" indent="0">
              <a:buNone/>
            </a:pPr>
            <a:endParaRPr lang="en-US" dirty="0"/>
          </a:p>
        </p:txBody>
      </p:sp>
      <p:pic>
        <p:nvPicPr>
          <p:cNvPr id="14338" name="Picture 2" descr="Zeebe for microservices orchestration">
            <a:extLst>
              <a:ext uri="{FF2B5EF4-FFF2-40B4-BE49-F238E27FC236}">
                <a16:creationId xmlns:a16="http://schemas.microsoft.com/office/drawing/2014/main" id="{EBBEE63C-1A9B-4C81-88D0-678B671A1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330" y="1960880"/>
            <a:ext cx="8343900" cy="293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34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21</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1201555"/>
            <a:ext cx="9427205" cy="390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1" dirty="0"/>
          </a:p>
          <a:p>
            <a:pPr marL="0" indent="0">
              <a:buNone/>
            </a:pPr>
            <a:endParaRPr lang="en-US" dirty="0"/>
          </a:p>
        </p:txBody>
      </p:sp>
      <p:sp>
        <p:nvSpPr>
          <p:cNvPr id="7" name="Rectangle 6">
            <a:extLst>
              <a:ext uri="{FF2B5EF4-FFF2-40B4-BE49-F238E27FC236}">
                <a16:creationId xmlns:a16="http://schemas.microsoft.com/office/drawing/2014/main" id="{E4BF6348-2725-4055-A890-D42171B9DA1A}"/>
              </a:ext>
            </a:extLst>
          </p:cNvPr>
          <p:cNvSpPr/>
          <p:nvPr/>
        </p:nvSpPr>
        <p:spPr>
          <a:xfrm>
            <a:off x="1228725" y="1028343"/>
            <a:ext cx="9896475" cy="4247317"/>
          </a:xfrm>
          <a:prstGeom prst="rect">
            <a:avLst/>
          </a:prstGeom>
        </p:spPr>
        <p:txBody>
          <a:bodyPr wrap="square">
            <a:spAutoFit/>
          </a:bodyPr>
          <a:lstStyle/>
          <a:p>
            <a:pPr marL="285750" indent="-285750">
              <a:buFont typeface="Wingdings" panose="05000000000000000000" pitchFamily="2" charset="2"/>
              <a:buChar char="Ø"/>
            </a:pPr>
            <a:r>
              <a:rPr lang="en-US" dirty="0">
                <a:latin typeface="IBM Plex Sans"/>
              </a:rPr>
              <a:t>You can think of </a:t>
            </a:r>
            <a:r>
              <a:rPr lang="en-US" dirty="0" err="1">
                <a:latin typeface="IBM Plex Sans"/>
              </a:rPr>
              <a:t>Zeebe’s</a:t>
            </a:r>
            <a:r>
              <a:rPr lang="en-US" dirty="0">
                <a:latin typeface="IBM Plex Sans"/>
              </a:rPr>
              <a:t> approach to workflow orchestration as a state machine. When a workflow instance progresses to a certain task, </a:t>
            </a:r>
            <a:r>
              <a:rPr lang="en-US" dirty="0" err="1">
                <a:latin typeface="IBM Plex Sans"/>
              </a:rPr>
              <a:t>Zeebe</a:t>
            </a:r>
            <a:r>
              <a:rPr lang="en-US" dirty="0">
                <a:latin typeface="IBM Plex Sans"/>
              </a:rPr>
              <a:t> sends a message to notify the responsible worker service then waits for the worker to complete the task.</a:t>
            </a:r>
          </a:p>
          <a:p>
            <a:pPr marL="285750" indent="-285750">
              <a:buFont typeface="Wingdings" panose="05000000000000000000" pitchFamily="2" charset="2"/>
              <a:buChar char="Ø"/>
            </a:pPr>
            <a:endParaRPr lang="en-US" dirty="0">
              <a:latin typeface="IBM Plex Sans"/>
            </a:endParaRPr>
          </a:p>
          <a:p>
            <a:pPr marL="285750" indent="-285750">
              <a:buFont typeface="Wingdings" panose="05000000000000000000" pitchFamily="2" charset="2"/>
              <a:buChar char="Ø"/>
            </a:pPr>
            <a:r>
              <a:rPr lang="en-US" dirty="0">
                <a:latin typeface="IBM Plex Sans"/>
              </a:rPr>
              <a:t>Once a task is completed, the worker service notifies </a:t>
            </a:r>
            <a:r>
              <a:rPr lang="en-US" dirty="0" err="1">
                <a:latin typeface="IBM Plex Sans"/>
              </a:rPr>
              <a:t>Zeebe</a:t>
            </a:r>
            <a:r>
              <a:rPr lang="en-US" dirty="0">
                <a:latin typeface="IBM Plex Sans"/>
              </a:rPr>
              <a:t>, and the flow continues with the next step. If the worker fails to complete the task, the workflow remains at the current step, potentially retrying the task until it eventually succeeds or escalating to a different team if human intervention is required.</a:t>
            </a:r>
          </a:p>
          <a:p>
            <a:pPr marL="285750" indent="-285750">
              <a:buFont typeface="Wingdings" panose="05000000000000000000" pitchFamily="2" charset="2"/>
              <a:buChar char="Ø"/>
            </a:pPr>
            <a:endParaRPr lang="en-US" dirty="0">
              <a:latin typeface="IBM Plex Sans"/>
            </a:endParaRPr>
          </a:p>
          <a:p>
            <a:pPr marL="285750" indent="-285750">
              <a:buFont typeface="Wingdings" panose="05000000000000000000" pitchFamily="2" charset="2"/>
              <a:buChar char="Ø"/>
            </a:pPr>
            <a:r>
              <a:rPr lang="en-US" dirty="0" err="1">
                <a:latin typeface="IBM Plex Sans"/>
              </a:rPr>
              <a:t>Zeebe</a:t>
            </a:r>
            <a:r>
              <a:rPr lang="en-US" dirty="0">
                <a:latin typeface="IBM Plex Sans"/>
              </a:rPr>
              <a:t> decouples the creation of task notification messages from the actual performing of the work, meaning that </a:t>
            </a:r>
            <a:r>
              <a:rPr lang="en-US" dirty="0" err="1">
                <a:latin typeface="IBM Plex Sans"/>
              </a:rPr>
              <a:t>Zeebe</a:t>
            </a:r>
            <a:r>
              <a:rPr lang="en-US" dirty="0">
                <a:latin typeface="IBM Plex Sans"/>
              </a:rPr>
              <a:t> can send task notification messages at the maximum possible rate regardless of whether there is a worker service available to take on the work.</a:t>
            </a:r>
          </a:p>
          <a:p>
            <a:pPr marL="285750" indent="-285750">
              <a:buFont typeface="Wingdings" panose="05000000000000000000" pitchFamily="2" charset="2"/>
              <a:buChar char="Ø"/>
            </a:pPr>
            <a:endParaRPr lang="en-US" dirty="0">
              <a:latin typeface="IBM Plex Sans"/>
            </a:endParaRPr>
          </a:p>
          <a:p>
            <a:pPr marL="285750" indent="-285750">
              <a:buFont typeface="Wingdings" panose="05000000000000000000" pitchFamily="2" charset="2"/>
              <a:buChar char="Ø"/>
            </a:pPr>
            <a:r>
              <a:rPr lang="en-US" dirty="0" err="1">
                <a:latin typeface="IBM Plex Sans"/>
              </a:rPr>
              <a:t>Zeebe</a:t>
            </a:r>
            <a:r>
              <a:rPr lang="en-US" dirty="0">
                <a:latin typeface="IBM Plex Sans"/>
              </a:rPr>
              <a:t> queues task notifications until it can push them out to workers. If no worker service is currently available, work messages remain queued. </a:t>
            </a:r>
            <a:endParaRPr lang="en-US" b="0" i="0" dirty="0">
              <a:effectLst/>
              <a:latin typeface="IBM Plex Sans"/>
            </a:endParaRPr>
          </a:p>
        </p:txBody>
      </p:sp>
    </p:spTree>
    <p:extLst>
      <p:ext uri="{BB962C8B-B14F-4D97-AF65-F5344CB8AC3E}">
        <p14:creationId xmlns:p14="http://schemas.microsoft.com/office/powerpoint/2010/main" val="88148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409834"/>
            <a:ext cx="10076344" cy="551046"/>
          </a:xfrm>
        </p:spPr>
        <p:txBody>
          <a:bodyPr>
            <a:normAutofit fontScale="90000"/>
          </a:bodyPr>
          <a:lstStyle/>
          <a:p>
            <a:r>
              <a:rPr lang="en-US" sz="3600" dirty="0"/>
              <a:t>Advantages of </a:t>
            </a:r>
            <a:r>
              <a:rPr lang="en-US" sz="3600" dirty="0" err="1"/>
              <a:t>Zeebe</a:t>
            </a:r>
            <a:br>
              <a:rPr lang="en-US" sz="3600" dirty="0"/>
            </a:br>
            <a:endParaRPr lang="en-US" sz="3600"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22</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2066925"/>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t>Zeebe</a:t>
            </a:r>
            <a:r>
              <a:rPr lang="en-US" sz="1800" dirty="0"/>
              <a:t> was designed with large-scale workflows in mind (up to tens of thousands of new workflow instances started per second and beyond). </a:t>
            </a:r>
            <a:r>
              <a:rPr lang="en-US" sz="1800" dirty="0" err="1"/>
              <a:t>Zeebe</a:t>
            </a:r>
            <a:r>
              <a:rPr lang="en-US" sz="1800" dirty="0"/>
              <a:t> does not rely on an external database and instead stores data in the form of an immutable log directly on the servers where </a:t>
            </a:r>
            <a:r>
              <a:rPr lang="en-US" sz="1800" dirty="0" err="1"/>
              <a:t>Zeebe</a:t>
            </a:r>
            <a:r>
              <a:rPr lang="en-US" sz="1800" dirty="0"/>
              <a:t> is deployed; this architecture is key to </a:t>
            </a:r>
            <a:r>
              <a:rPr lang="en-US" sz="1800" dirty="0" err="1"/>
              <a:t>Zeebe’s</a:t>
            </a:r>
            <a:r>
              <a:rPr lang="en-US" sz="1800" dirty="0"/>
              <a:t> ability to handle high throughput and to scale horizontally.</a:t>
            </a:r>
          </a:p>
          <a:p>
            <a:r>
              <a:rPr lang="en-US" sz="1800" dirty="0"/>
              <a:t>Currently, all communication between </a:t>
            </a:r>
            <a:r>
              <a:rPr lang="en-US" sz="1800" dirty="0" err="1"/>
              <a:t>Zeebe</a:t>
            </a:r>
            <a:r>
              <a:rPr lang="en-US" sz="1800" dirty="0"/>
              <a:t> brokers and external services is handled by </a:t>
            </a:r>
            <a:r>
              <a:rPr lang="en-US" sz="1800" dirty="0" err="1"/>
              <a:t>Zeebe’s</a:t>
            </a:r>
            <a:r>
              <a:rPr lang="en-US" sz="1800" dirty="0"/>
              <a:t> clients. </a:t>
            </a:r>
            <a:r>
              <a:rPr lang="en-US" sz="1800" dirty="0" err="1"/>
              <a:t>Zeebe’s</a:t>
            </a:r>
            <a:r>
              <a:rPr lang="en-US" sz="1800" dirty="0"/>
              <a:t> client protocol is programming language-agnostic, meaning that clients can be generated easily in many common programming language.</a:t>
            </a:r>
          </a:p>
          <a:p>
            <a:r>
              <a:rPr lang="en-US" sz="1800" dirty="0" err="1"/>
              <a:t>Zeebe</a:t>
            </a:r>
            <a:r>
              <a:rPr lang="en-US" sz="1800" dirty="0"/>
              <a:t> currently covers fewer BPMN symbols than a more mature workflow engine such as Camunda BPM. However, </a:t>
            </a:r>
            <a:r>
              <a:rPr lang="en-US" sz="1800" dirty="0" err="1"/>
              <a:t>Zeebe</a:t>
            </a:r>
            <a:r>
              <a:rPr lang="en-US" sz="1800" dirty="0"/>
              <a:t> adds support for new symbols on a regular basis, and eventually, </a:t>
            </a:r>
            <a:r>
              <a:rPr lang="en-US" sz="1800" dirty="0" err="1"/>
              <a:t>Zeebe</a:t>
            </a:r>
            <a:r>
              <a:rPr lang="en-US" sz="1800" dirty="0"/>
              <a:t> will offer complete coverage of BPMN symbols that make sense for workflow automation.</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285754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409834"/>
            <a:ext cx="10076344" cy="551046"/>
          </a:xfrm>
        </p:spPr>
        <p:txBody>
          <a:bodyPr>
            <a:normAutofit fontScale="90000"/>
          </a:bodyPr>
          <a:lstStyle/>
          <a:p>
            <a:r>
              <a:rPr lang="en-US" sz="3600" dirty="0"/>
              <a:t>Disadvantage of </a:t>
            </a:r>
            <a:r>
              <a:rPr lang="en-US" sz="3600" dirty="0" err="1"/>
              <a:t>Zeebe</a:t>
            </a:r>
            <a:br>
              <a:rPr lang="en-US" sz="3600" dirty="0"/>
            </a:br>
            <a:endParaRPr lang="en-US" sz="3600"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23</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2066925"/>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1" dirty="0"/>
          </a:p>
          <a:p>
            <a:pPr marL="0" indent="0">
              <a:buNone/>
            </a:pPr>
            <a:endParaRPr lang="en-US" dirty="0"/>
          </a:p>
        </p:txBody>
      </p:sp>
      <p:sp>
        <p:nvSpPr>
          <p:cNvPr id="5" name="Rectangle 4">
            <a:extLst>
              <a:ext uri="{FF2B5EF4-FFF2-40B4-BE49-F238E27FC236}">
                <a16:creationId xmlns:a16="http://schemas.microsoft.com/office/drawing/2014/main" id="{839B117C-13E8-4C30-890F-26D64FF4EF03}"/>
              </a:ext>
            </a:extLst>
          </p:cNvPr>
          <p:cNvSpPr/>
          <p:nvPr/>
        </p:nvSpPr>
        <p:spPr>
          <a:xfrm>
            <a:off x="1228725" y="2136339"/>
            <a:ext cx="7915275" cy="2585323"/>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333333"/>
                </a:solidFill>
                <a:latin typeface="IBM Plex Sans"/>
              </a:rPr>
              <a:t>Zeebe</a:t>
            </a:r>
            <a:r>
              <a:rPr lang="en-US" dirty="0">
                <a:solidFill>
                  <a:srgbClr val="333333"/>
                </a:solidFill>
                <a:latin typeface="IBM Plex Sans"/>
              </a:rPr>
              <a:t> is currently in "developer preview", meaning that it's not yet ready for production and is under heavy development. See the </a:t>
            </a:r>
            <a:r>
              <a:rPr lang="en-US" dirty="0">
                <a:solidFill>
                  <a:srgbClr val="333333"/>
                </a:solidFill>
                <a:latin typeface="IBM Plex Sans"/>
                <a:hlinkClick r:id="rId3"/>
              </a:rPr>
              <a:t>roadmap</a:t>
            </a:r>
            <a:r>
              <a:rPr lang="en-US" dirty="0">
                <a:solidFill>
                  <a:srgbClr val="333333"/>
                </a:solidFill>
                <a:latin typeface="IBM Plex Sans"/>
              </a:rPr>
              <a:t> for more details.</a:t>
            </a:r>
          </a:p>
          <a:p>
            <a:pPr marL="285750" indent="-285750">
              <a:buFont typeface="Wingdings" panose="05000000000000000000" pitchFamily="2" charset="2"/>
              <a:buChar char="Ø"/>
            </a:pPr>
            <a:endParaRPr lang="en-US" dirty="0">
              <a:solidFill>
                <a:srgbClr val="333333"/>
              </a:solidFill>
              <a:latin typeface="IBM Plex Sans"/>
            </a:endParaRPr>
          </a:p>
          <a:p>
            <a:pPr marL="285750" indent="-285750">
              <a:buFont typeface="Wingdings" panose="05000000000000000000" pitchFamily="2" charset="2"/>
              <a:buChar char="Ø"/>
            </a:pPr>
            <a:endParaRPr lang="en-US" dirty="0">
              <a:solidFill>
                <a:srgbClr val="333333"/>
              </a:solidFill>
              <a:latin typeface="IBM Plex Sans"/>
            </a:endParaRPr>
          </a:p>
          <a:p>
            <a:pPr marL="285750" indent="-285750">
              <a:buFont typeface="Wingdings" panose="05000000000000000000" pitchFamily="2" charset="2"/>
              <a:buChar char="Ø"/>
            </a:pPr>
            <a:r>
              <a:rPr lang="en-US" dirty="0">
                <a:solidFill>
                  <a:srgbClr val="333333"/>
                </a:solidFill>
                <a:latin typeface="IBM Plex Sans"/>
              </a:rPr>
              <a:t>Your applications might not need the scalability and performance features provided by </a:t>
            </a:r>
            <a:r>
              <a:rPr lang="en-US" dirty="0" err="1">
                <a:solidFill>
                  <a:srgbClr val="333333"/>
                </a:solidFill>
                <a:latin typeface="IBM Plex Sans"/>
              </a:rPr>
              <a:t>Zeebe</a:t>
            </a:r>
            <a:r>
              <a:rPr lang="en-US" dirty="0">
                <a:solidFill>
                  <a:srgbClr val="333333"/>
                </a:solidFill>
                <a:latin typeface="IBM Plex Sans"/>
              </a:rPr>
              <a:t>. Or, you might a mature set of features around BPM (Business Process Management), which </a:t>
            </a:r>
            <a:r>
              <a:rPr lang="en-US" dirty="0" err="1">
                <a:solidFill>
                  <a:srgbClr val="333333"/>
                </a:solidFill>
                <a:latin typeface="IBM Plex Sans"/>
              </a:rPr>
              <a:t>Zeebe</a:t>
            </a:r>
            <a:r>
              <a:rPr lang="en-US" dirty="0">
                <a:solidFill>
                  <a:srgbClr val="333333"/>
                </a:solidFill>
                <a:latin typeface="IBM Plex Sans"/>
              </a:rPr>
              <a:t> does not yet offer. In such scenarios, a workflow automation platform such as </a:t>
            </a:r>
            <a:r>
              <a:rPr lang="en-US" dirty="0">
                <a:solidFill>
                  <a:srgbClr val="333333"/>
                </a:solidFill>
                <a:latin typeface="IBM Plex Sans"/>
                <a:hlinkClick r:id="rId4"/>
              </a:rPr>
              <a:t>Camunda BPM</a:t>
            </a:r>
            <a:r>
              <a:rPr lang="en-US" dirty="0">
                <a:solidFill>
                  <a:srgbClr val="333333"/>
                </a:solidFill>
                <a:latin typeface="IBM Plex Sans"/>
              </a:rPr>
              <a:t> could be a better fit.</a:t>
            </a:r>
            <a:endParaRPr lang="en-US" b="0" i="0" dirty="0">
              <a:solidFill>
                <a:srgbClr val="333333"/>
              </a:solidFill>
              <a:effectLst/>
              <a:latin typeface="IBM Plex Sans"/>
            </a:endParaRPr>
          </a:p>
        </p:txBody>
      </p:sp>
    </p:spTree>
    <p:extLst>
      <p:ext uri="{BB962C8B-B14F-4D97-AF65-F5344CB8AC3E}">
        <p14:creationId xmlns:p14="http://schemas.microsoft.com/office/powerpoint/2010/main" val="426588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409834"/>
            <a:ext cx="10076344" cy="551046"/>
          </a:xfrm>
        </p:spPr>
        <p:txBody>
          <a:bodyPr>
            <a:normAutofit fontScale="90000"/>
          </a:bodyPr>
          <a:lstStyle/>
          <a:p>
            <a:r>
              <a:rPr lang="en-US" sz="3600" dirty="0"/>
              <a:t>Time to see some real flow execution with </a:t>
            </a:r>
            <a:r>
              <a:rPr lang="en-US" sz="3600" dirty="0" err="1"/>
              <a:t>Zeebe</a:t>
            </a:r>
            <a:br>
              <a:rPr lang="en-US" sz="3600" dirty="0"/>
            </a:br>
            <a:endParaRPr lang="en-US" sz="3600"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24</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2066925"/>
            <a:ext cx="9427205" cy="321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1" dirty="0"/>
          </a:p>
          <a:p>
            <a:pPr marL="0" indent="0">
              <a:buNone/>
            </a:pPr>
            <a:endParaRPr lang="en-US" dirty="0"/>
          </a:p>
        </p:txBody>
      </p:sp>
      <p:sp>
        <p:nvSpPr>
          <p:cNvPr id="5" name="Rectangle 4">
            <a:extLst>
              <a:ext uri="{FF2B5EF4-FFF2-40B4-BE49-F238E27FC236}">
                <a16:creationId xmlns:a16="http://schemas.microsoft.com/office/drawing/2014/main" id="{839B117C-13E8-4C30-890F-26D64FF4EF03}"/>
              </a:ext>
            </a:extLst>
          </p:cNvPr>
          <p:cNvSpPr/>
          <p:nvPr/>
        </p:nvSpPr>
        <p:spPr>
          <a:xfrm>
            <a:off x="1228725" y="2136339"/>
            <a:ext cx="7915275" cy="1754326"/>
          </a:xfrm>
          <a:prstGeom prst="rect">
            <a:avLst/>
          </a:prstGeom>
        </p:spPr>
        <p:txBody>
          <a:bodyPr wrap="square">
            <a:spAutoFit/>
          </a:bodyPr>
          <a:lstStyle/>
          <a:p>
            <a:pPr marL="285750" indent="-285750">
              <a:buFont typeface="Wingdings" panose="05000000000000000000" pitchFamily="2" charset="2"/>
              <a:buChar char="Ø"/>
            </a:pPr>
            <a:endParaRPr lang="en-US" b="0" i="0" dirty="0">
              <a:solidFill>
                <a:srgbClr val="333333"/>
              </a:solidFill>
              <a:effectLst/>
              <a:latin typeface="IBM Plex Sans"/>
            </a:endParaRPr>
          </a:p>
          <a:p>
            <a:pPr marL="285750" indent="-285750">
              <a:buFont typeface="Wingdings" panose="05000000000000000000" pitchFamily="2" charset="2"/>
              <a:buChar char="Ø"/>
            </a:pPr>
            <a:r>
              <a:rPr lang="en-US" dirty="0">
                <a:solidFill>
                  <a:srgbClr val="333333"/>
                </a:solidFill>
                <a:latin typeface="IBM Plex Sans"/>
              </a:rPr>
              <a:t> Sample order processing workflow with </a:t>
            </a:r>
            <a:r>
              <a:rPr lang="en-US" dirty="0" err="1">
                <a:solidFill>
                  <a:srgbClr val="333333"/>
                </a:solidFill>
                <a:latin typeface="IBM Plex Sans"/>
              </a:rPr>
              <a:t>Zeebe</a:t>
            </a:r>
            <a:r>
              <a:rPr lang="en-US" dirty="0">
                <a:solidFill>
                  <a:srgbClr val="333333"/>
                </a:solidFill>
                <a:latin typeface="IBM Plex Sans"/>
              </a:rPr>
              <a:t> and rest and plain </a:t>
            </a:r>
            <a:r>
              <a:rPr lang="en-US" dirty="0" err="1">
                <a:solidFill>
                  <a:srgbClr val="333333"/>
                </a:solidFill>
                <a:latin typeface="IBM Plex Sans"/>
              </a:rPr>
              <a:t>Zeebe</a:t>
            </a:r>
            <a:endParaRPr lang="en-US" dirty="0">
              <a:solidFill>
                <a:srgbClr val="333333"/>
              </a:solidFill>
              <a:latin typeface="IBM Plex Sans"/>
            </a:endParaRPr>
          </a:p>
          <a:p>
            <a:pPr marL="285750" indent="-285750">
              <a:buFont typeface="Wingdings" panose="05000000000000000000" pitchFamily="2" charset="2"/>
              <a:buChar char="Ø"/>
            </a:pPr>
            <a:endParaRPr lang="en-US" dirty="0">
              <a:solidFill>
                <a:srgbClr val="333333"/>
              </a:solidFill>
              <a:latin typeface="IBM Plex Sans"/>
            </a:endParaRPr>
          </a:p>
          <a:p>
            <a:pPr marL="285750" indent="-285750">
              <a:buFont typeface="Wingdings" panose="05000000000000000000" pitchFamily="2" charset="2"/>
              <a:buChar char="Ø"/>
            </a:pPr>
            <a:r>
              <a:rPr lang="en-US" dirty="0">
                <a:solidFill>
                  <a:srgbClr val="333333"/>
                </a:solidFill>
                <a:latin typeface="IBM Plex Sans"/>
              </a:rPr>
              <a:t>Sample order processing workflow with </a:t>
            </a:r>
            <a:r>
              <a:rPr lang="en-US" dirty="0" err="1">
                <a:solidFill>
                  <a:srgbClr val="333333"/>
                </a:solidFill>
                <a:latin typeface="IBM Plex Sans"/>
              </a:rPr>
              <a:t>Zeebe</a:t>
            </a:r>
            <a:r>
              <a:rPr lang="en-US" dirty="0">
                <a:solidFill>
                  <a:srgbClr val="333333"/>
                </a:solidFill>
                <a:latin typeface="IBM Plex Sans"/>
              </a:rPr>
              <a:t> and </a:t>
            </a:r>
            <a:r>
              <a:rPr lang="en-US" dirty="0" err="1">
                <a:solidFill>
                  <a:srgbClr val="333333"/>
                </a:solidFill>
                <a:latin typeface="IBM Plex Sans"/>
              </a:rPr>
              <a:t>kafka</a:t>
            </a:r>
            <a:endParaRPr lang="en-US" dirty="0">
              <a:solidFill>
                <a:srgbClr val="333333"/>
              </a:solidFill>
              <a:latin typeface="IBM Plex Sans"/>
            </a:endParaRPr>
          </a:p>
          <a:p>
            <a:pPr marL="285750" indent="-285750">
              <a:buFont typeface="Wingdings" panose="05000000000000000000" pitchFamily="2" charset="2"/>
              <a:buChar char="Ø"/>
            </a:pPr>
            <a:endParaRPr lang="en-US" b="0" i="0" dirty="0">
              <a:solidFill>
                <a:srgbClr val="333333"/>
              </a:solidFill>
              <a:effectLst/>
              <a:latin typeface="IBM Plex Sans"/>
            </a:endParaRPr>
          </a:p>
          <a:p>
            <a:pPr marL="285750" indent="-285750">
              <a:buFont typeface="Wingdings" panose="05000000000000000000" pitchFamily="2" charset="2"/>
              <a:buChar char="Ø"/>
            </a:pPr>
            <a:endParaRPr lang="en-US" b="0" i="0" dirty="0">
              <a:solidFill>
                <a:srgbClr val="333333"/>
              </a:solidFill>
              <a:effectLst/>
              <a:latin typeface="IBM Plex Sans"/>
            </a:endParaRPr>
          </a:p>
        </p:txBody>
      </p:sp>
    </p:spTree>
    <p:extLst>
      <p:ext uri="{BB962C8B-B14F-4D97-AF65-F5344CB8AC3E}">
        <p14:creationId xmlns:p14="http://schemas.microsoft.com/office/powerpoint/2010/main" val="399314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p:sp>
      <p:sp>
        <p:nvSpPr>
          <p:cNvPr id="11" name="Text Placeholder 10"/>
          <p:cNvSpPr>
            <a:spLocks noGrp="1"/>
          </p:cNvSpPr>
          <p:nvPr>
            <p:ph type="body" sz="quarter" idx="13"/>
          </p:nvPr>
        </p:nvSpPr>
        <p:spPr/>
        <p:txBody>
          <a:bodyPr/>
          <a:lstStyle/>
          <a:p>
            <a:endParaRPr lang="en-US"/>
          </a:p>
        </p:txBody>
      </p:sp>
      <p:sp>
        <p:nvSpPr>
          <p:cNvPr id="5" name="Footer Placeholder 4"/>
          <p:cNvSpPr>
            <a:spLocks noGrp="1"/>
          </p:cNvSpPr>
          <p:nvPr>
            <p:ph type="ftr" sz="quarter" idx="15"/>
          </p:nvPr>
        </p:nvSpPr>
        <p:spPr/>
        <p:txBody>
          <a:bodyPr/>
          <a:lstStyle/>
          <a:p>
            <a:r>
              <a:rPr lang="en-US"/>
              <a:t>Confidential – © 2019 Oracle Restricted</a:t>
            </a:r>
            <a:endParaRPr lang="en-US" dirty="0"/>
          </a:p>
        </p:txBody>
      </p:sp>
      <p:sp>
        <p:nvSpPr>
          <p:cNvPr id="6" name="Slide Number Placeholder 5"/>
          <p:cNvSpPr>
            <a:spLocks noGrp="1"/>
          </p:cNvSpPr>
          <p:nvPr>
            <p:ph type="sldNum" sz="quarter" idx="16"/>
          </p:nvPr>
        </p:nvSpPr>
        <p:spPr/>
        <p:txBody>
          <a:bodyPr/>
          <a:lstStyle/>
          <a:p>
            <a:fld id="{7C371504-33D9-B044-8C50-620C44A06CB1}" type="slidenum">
              <a:rPr lang="en-US" smtClean="0"/>
              <a:pPr/>
              <a:t>25</a:t>
            </a:fld>
            <a:endParaRPr lang="en-US" dirty="0"/>
          </a:p>
        </p:txBody>
      </p:sp>
    </p:spTree>
    <p:extLst>
      <p:ext uri="{BB962C8B-B14F-4D97-AF65-F5344CB8AC3E}">
        <p14:creationId xmlns:p14="http://schemas.microsoft.com/office/powerpoint/2010/main" val="19771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201554"/>
            <a:ext cx="10076344" cy="865371"/>
          </a:xfrm>
        </p:spPr>
        <p:txBody>
          <a:bodyPr>
            <a:normAutofit/>
          </a:bodyPr>
          <a:lstStyle/>
          <a:p>
            <a:r>
              <a:rPr lang="en-US" sz="2800" dirty="0"/>
              <a:t>What if the  Orchestrator  miss the instruments coordination???</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3</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972737" y="2226941"/>
            <a:ext cx="8655890" cy="3190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Music turns into noise !!!</a:t>
            </a:r>
          </a:p>
          <a:p>
            <a:pPr marL="0" indent="0">
              <a:buNone/>
            </a:pPr>
            <a:endParaRPr lang="en-US" dirty="0"/>
          </a:p>
        </p:txBody>
      </p:sp>
      <p:pic>
        <p:nvPicPr>
          <p:cNvPr id="1026" name="Picture 2" descr="Angry annoyed caucasian man with fair hair clenches teeth dressed ...">
            <a:extLst>
              <a:ext uri="{FF2B5EF4-FFF2-40B4-BE49-F238E27FC236}">
                <a16:creationId xmlns:a16="http://schemas.microsoft.com/office/drawing/2014/main" id="{9FA1D52F-8D4D-446F-BC52-36CE8753A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2622229"/>
            <a:ext cx="7153275" cy="224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3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3" name="Title 2">
            <a:extLst>
              <a:ext uri="{FF2B5EF4-FFF2-40B4-BE49-F238E27FC236}">
                <a16:creationId xmlns:a16="http://schemas.microsoft.com/office/drawing/2014/main" id="{1F427A4C-5715-4C87-9EF4-90A3BB243E8F}"/>
              </a:ext>
            </a:extLst>
          </p:cNvPr>
          <p:cNvSpPr>
            <a:spLocks noGrp="1"/>
          </p:cNvSpPr>
          <p:nvPr>
            <p:ph type="title"/>
          </p:nvPr>
        </p:nvSpPr>
        <p:spPr>
          <a:xfrm>
            <a:off x="1057828" y="1201554"/>
            <a:ext cx="10076344" cy="865371"/>
          </a:xfrm>
        </p:spPr>
        <p:txBody>
          <a:bodyPr>
            <a:normAutofit/>
          </a:bodyPr>
          <a:lstStyle/>
          <a:p>
            <a:r>
              <a:rPr lang="en-US" sz="2800" dirty="0"/>
              <a:t>Yes an  Orchestrator is very essential for melodious ,harmonic music </a:t>
            </a:r>
            <a:r>
              <a:rPr lang="en-US" sz="2800" dirty="0">
                <a:sym typeface="Wingdings" panose="05000000000000000000" pitchFamily="2" charset="2"/>
              </a:rPr>
              <a:t></a:t>
            </a:r>
            <a:endParaRPr lang="en-US" sz="2800" dirty="0"/>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4</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pic>
        <p:nvPicPr>
          <p:cNvPr id="2052" name="Picture 4" descr="The Power Of Music' To Affect The Brain : NPR">
            <a:extLst>
              <a:ext uri="{FF2B5EF4-FFF2-40B4-BE49-F238E27FC236}">
                <a16:creationId xmlns:a16="http://schemas.microsoft.com/office/drawing/2014/main" id="{2EDD7C41-EA0E-4D32-8564-F43EF20E1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2314575"/>
            <a:ext cx="67437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99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5</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1627121"/>
            <a:ext cx="9427205" cy="37164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Microservices - also known as the microservice architecture - is an architectural style that structures an application as a collection of services that are</a:t>
            </a:r>
          </a:p>
          <a:p>
            <a:pPr marL="285750" indent="-285750"/>
            <a:r>
              <a:rPr lang="en-US" sz="1600" dirty="0"/>
              <a:t> Highly maintainable and testable</a:t>
            </a:r>
          </a:p>
          <a:p>
            <a:pPr marL="285750" indent="-285750"/>
            <a:r>
              <a:rPr lang="en-US" sz="1600" dirty="0"/>
              <a:t> Loosely coupled</a:t>
            </a:r>
          </a:p>
          <a:p>
            <a:pPr marL="285750" indent="-285750"/>
            <a:r>
              <a:rPr lang="en-US" sz="1600" dirty="0"/>
              <a:t> Independently deployable</a:t>
            </a:r>
          </a:p>
          <a:p>
            <a:pPr marL="285750" indent="-285750"/>
            <a:r>
              <a:rPr lang="en-US" sz="1600" dirty="0"/>
              <a:t> Owned by a small team</a:t>
            </a:r>
          </a:p>
          <a:p>
            <a:pPr marL="0" indent="0">
              <a:buNone/>
            </a:pPr>
            <a:endParaRPr lang="en-US" dirty="0"/>
          </a:p>
          <a:p>
            <a:pPr marL="0" indent="0">
              <a:buNone/>
            </a:pPr>
            <a:endParaRPr lang="en-US" dirty="0"/>
          </a:p>
        </p:txBody>
      </p:sp>
      <p:sp>
        <p:nvSpPr>
          <p:cNvPr id="7" name="Title 1">
            <a:extLst>
              <a:ext uri="{FF2B5EF4-FFF2-40B4-BE49-F238E27FC236}">
                <a16:creationId xmlns:a16="http://schemas.microsoft.com/office/drawing/2014/main" id="{EFEF5F4B-FFDB-4C78-A01C-8115FB2C3EAB}"/>
              </a:ext>
            </a:extLst>
          </p:cNvPr>
          <p:cNvSpPr>
            <a:spLocks noGrp="1"/>
          </p:cNvSpPr>
          <p:nvPr>
            <p:ph type="title"/>
          </p:nvPr>
        </p:nvSpPr>
        <p:spPr>
          <a:xfrm>
            <a:off x="1085850" y="1201554"/>
            <a:ext cx="9570079" cy="425567"/>
          </a:xfrm>
        </p:spPr>
        <p:txBody>
          <a:bodyPr>
            <a:normAutofit fontScale="90000"/>
          </a:bodyPr>
          <a:lstStyle/>
          <a:p>
            <a:r>
              <a:rPr lang="en-US" dirty="0"/>
              <a:t>What is a microservice? </a:t>
            </a:r>
          </a:p>
        </p:txBody>
      </p:sp>
    </p:spTree>
    <p:extLst>
      <p:ext uri="{BB962C8B-B14F-4D97-AF65-F5344CB8AC3E}">
        <p14:creationId xmlns:p14="http://schemas.microsoft.com/office/powerpoint/2010/main" val="37971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6</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66825" y="1659909"/>
            <a:ext cx="9427205" cy="29978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098" name="Picture 2" descr="Microservice Architecture (Examples and Diagram) - DevTeam.Space">
            <a:extLst>
              <a:ext uri="{FF2B5EF4-FFF2-40B4-BE49-F238E27FC236}">
                <a16:creationId xmlns:a16="http://schemas.microsoft.com/office/drawing/2014/main" id="{C02953FE-0907-43C8-8480-D17B98355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013" y="1504950"/>
            <a:ext cx="5472112"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72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7</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1627121"/>
            <a:ext cx="9427205" cy="37164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b="1" i="1" dirty="0"/>
              <a:t>“A sequence of tasks that allows us to achieve some goal.”</a:t>
            </a:r>
            <a:r>
              <a:rPr lang="en-US" sz="1600" dirty="0"/>
              <a:t> </a:t>
            </a:r>
          </a:p>
          <a:p>
            <a:pPr marL="0" indent="0">
              <a:buNone/>
            </a:pPr>
            <a:r>
              <a:rPr lang="en-US" sz="1800" dirty="0"/>
              <a:t>For example, a “customer order” workflow might involve a payments microservice, an inventory                                microservice, a shipping microservice, and more.</a:t>
            </a:r>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p:txBody>
      </p:sp>
      <p:sp>
        <p:nvSpPr>
          <p:cNvPr id="7" name="Title 1">
            <a:extLst>
              <a:ext uri="{FF2B5EF4-FFF2-40B4-BE49-F238E27FC236}">
                <a16:creationId xmlns:a16="http://schemas.microsoft.com/office/drawing/2014/main" id="{EFEF5F4B-FFDB-4C78-A01C-8115FB2C3EAB}"/>
              </a:ext>
            </a:extLst>
          </p:cNvPr>
          <p:cNvSpPr>
            <a:spLocks noGrp="1"/>
          </p:cNvSpPr>
          <p:nvPr>
            <p:ph type="title"/>
          </p:nvPr>
        </p:nvSpPr>
        <p:spPr>
          <a:xfrm>
            <a:off x="1085850" y="1201554"/>
            <a:ext cx="9570079" cy="425567"/>
          </a:xfrm>
        </p:spPr>
        <p:txBody>
          <a:bodyPr>
            <a:normAutofit fontScale="90000"/>
          </a:bodyPr>
          <a:lstStyle/>
          <a:p>
            <a:r>
              <a:rPr lang="en-US" dirty="0"/>
              <a:t>What is a Business workflow? </a:t>
            </a:r>
          </a:p>
        </p:txBody>
      </p:sp>
      <p:pic>
        <p:nvPicPr>
          <p:cNvPr id="10" name="Picture 4" descr="A sample customer order workflow">
            <a:extLst>
              <a:ext uri="{FF2B5EF4-FFF2-40B4-BE49-F238E27FC236}">
                <a16:creationId xmlns:a16="http://schemas.microsoft.com/office/drawing/2014/main" id="{95667C59-5EAE-456C-B957-7B7109BC6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3578066"/>
            <a:ext cx="6343650" cy="771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91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8</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1228725" y="1381125"/>
            <a:ext cx="9427205" cy="3895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company’s end-to-end workflows almost always span more than one microservice.</a:t>
            </a:r>
          </a:p>
          <a:p>
            <a:r>
              <a:rPr lang="en-US" dirty="0"/>
              <a:t>These cross-microservice workflows are a company’s core revenue drivers</a:t>
            </a:r>
          </a:p>
          <a:p>
            <a:pPr marL="0" indent="0">
              <a:buNone/>
            </a:pPr>
            <a:endParaRPr lang="en-US" dirty="0"/>
          </a:p>
        </p:txBody>
      </p:sp>
      <p:pic>
        <p:nvPicPr>
          <p:cNvPr id="3074" name="Picture 2">
            <a:extLst>
              <a:ext uri="{FF2B5EF4-FFF2-40B4-BE49-F238E27FC236}">
                <a16:creationId xmlns:a16="http://schemas.microsoft.com/office/drawing/2014/main" id="{A78FCEF7-E281-47DC-8A19-DD600CED2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3305175"/>
            <a:ext cx="8110537"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81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7A5303-B043-47EE-9EE8-9A03857F19CC}"/>
              </a:ext>
            </a:extLst>
          </p:cNvPr>
          <p:cNvSpPr>
            <a:spLocks noGrp="1"/>
          </p:cNvSpPr>
          <p:nvPr>
            <p:ph type="body" sz="quarter" idx="13"/>
          </p:nvPr>
        </p:nvSpPr>
        <p:spPr>
          <a:xfrm>
            <a:off x="1160261" y="5105400"/>
            <a:ext cx="10073301" cy="551046"/>
          </a:xfrm>
        </p:spPr>
        <p:txBody>
          <a:bodyPr/>
          <a:lstStyle/>
          <a:p>
            <a:endParaRPr lang="en-US" dirty="0"/>
          </a:p>
          <a:p>
            <a:r>
              <a:rPr lang="en-US" dirty="0"/>
              <a:t>Oracle Consulting Services, FSGBU</a:t>
            </a:r>
          </a:p>
        </p:txBody>
      </p:sp>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mtClean="0"/>
              <a:pPr/>
              <a:t>9</a:t>
            </a:fld>
            <a:endParaRPr lang="en-US" dirty="0"/>
          </a:p>
        </p:txBody>
      </p:sp>
      <p:sp>
        <p:nvSpPr>
          <p:cNvPr id="8" name="Footer Placeholder 7">
            <a:extLst>
              <a:ext uri="{FF2B5EF4-FFF2-40B4-BE49-F238E27FC236}">
                <a16:creationId xmlns:a16="http://schemas.microsoft.com/office/drawing/2014/main" id="{2CFF4DB0-4138-4BFF-85CF-9C9088B7ACD6}"/>
              </a:ext>
            </a:extLst>
          </p:cNvPr>
          <p:cNvSpPr>
            <a:spLocks noGrp="1"/>
          </p:cNvSpPr>
          <p:nvPr>
            <p:ph type="ftr" sz="quarter" idx="16"/>
          </p:nvPr>
        </p:nvSpPr>
        <p:spPr/>
        <p:txBody>
          <a:bodyPr/>
          <a:lstStyle/>
          <a:p>
            <a:r>
              <a:rPr lang="en-US"/>
              <a:t>Confidential – © 2019 Oracle Restricted</a:t>
            </a:r>
            <a:endParaRPr lang="en-US" dirty="0"/>
          </a:p>
        </p:txBody>
      </p:sp>
      <p:sp>
        <p:nvSpPr>
          <p:cNvPr id="9" name="Text Placeholder 2">
            <a:extLst>
              <a:ext uri="{FF2B5EF4-FFF2-40B4-BE49-F238E27FC236}">
                <a16:creationId xmlns:a16="http://schemas.microsoft.com/office/drawing/2014/main" id="{C76A7736-511D-4F0E-8A24-7C669C7DE11F}"/>
              </a:ext>
            </a:extLst>
          </p:cNvPr>
          <p:cNvSpPr txBox="1">
            <a:spLocks/>
          </p:cNvSpPr>
          <p:nvPr/>
        </p:nvSpPr>
        <p:spPr>
          <a:xfrm>
            <a:off x="6549710" y="1484246"/>
            <a:ext cx="4121780" cy="37164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p:txBody>
      </p:sp>
      <p:sp>
        <p:nvSpPr>
          <p:cNvPr id="7" name="Title 1">
            <a:extLst>
              <a:ext uri="{FF2B5EF4-FFF2-40B4-BE49-F238E27FC236}">
                <a16:creationId xmlns:a16="http://schemas.microsoft.com/office/drawing/2014/main" id="{EFEF5F4B-FFDB-4C78-A01C-8115FB2C3EAB}"/>
              </a:ext>
            </a:extLst>
          </p:cNvPr>
          <p:cNvSpPr>
            <a:spLocks noGrp="1"/>
          </p:cNvSpPr>
          <p:nvPr>
            <p:ph type="title"/>
          </p:nvPr>
        </p:nvSpPr>
        <p:spPr>
          <a:xfrm>
            <a:off x="1085851" y="1201554"/>
            <a:ext cx="4870668" cy="3716404"/>
          </a:xfrm>
        </p:spPr>
        <p:txBody>
          <a:bodyPr>
            <a:normAutofit/>
          </a:bodyPr>
          <a:lstStyle/>
          <a:p>
            <a:r>
              <a:rPr lang="en-US" sz="2400" b="1" i="1" dirty="0"/>
              <a:t>But wait!! Is these revenue generator workflows have not been orchestrated  similar to music orchestration?</a:t>
            </a:r>
            <a:br>
              <a:rPr lang="en-US" dirty="0"/>
            </a:br>
            <a:endParaRPr lang="en-US" dirty="0"/>
          </a:p>
        </p:txBody>
      </p:sp>
      <p:pic>
        <p:nvPicPr>
          <p:cNvPr id="11" name="Picture 2" descr="Question Mark, Question, Response, Search Engine">
            <a:extLst>
              <a:ext uri="{FF2B5EF4-FFF2-40B4-BE49-F238E27FC236}">
                <a16:creationId xmlns:a16="http://schemas.microsoft.com/office/drawing/2014/main" id="{B2CEA11D-DA20-4F1D-B9D9-C877A0E72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845" y="1913698"/>
            <a:ext cx="4200524" cy="285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08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4.xml><?xml version="1.0" encoding="utf-8"?>
<a:theme xmlns:a="http://schemas.openxmlformats.org/drawingml/2006/main" name="1_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1566</Words>
  <Application>Microsoft Office PowerPoint</Application>
  <PresentationFormat>Widescreen</PresentationFormat>
  <Paragraphs>224</Paragraphs>
  <Slides>25</Slides>
  <Notes>24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Arial</vt:lpstr>
      <vt:lpstr>Calibri</vt:lpstr>
      <vt:lpstr>Calibri Light</vt:lpstr>
      <vt:lpstr>Georgia</vt:lpstr>
      <vt:lpstr>IBM Plex Sans</vt:lpstr>
      <vt:lpstr>Oracle Sans</vt:lpstr>
      <vt:lpstr>Oracle Sans Light</vt:lpstr>
      <vt:lpstr>Wingdings</vt:lpstr>
      <vt:lpstr>Custom Design</vt:lpstr>
      <vt:lpstr>1_Custom Design</vt:lpstr>
      <vt:lpstr>Light Master </vt:lpstr>
      <vt:lpstr>1_Light Master </vt:lpstr>
      <vt:lpstr>Micro Service Orchistration With Zeebe</vt:lpstr>
      <vt:lpstr>Who is a Music Orchistrator ???</vt:lpstr>
      <vt:lpstr>What if the  Orchestrator  miss the instruments coordination???</vt:lpstr>
      <vt:lpstr>Yes an  Orchestrator is very essential for melodious ,harmonic music </vt:lpstr>
      <vt:lpstr>What is a microservice? </vt:lpstr>
      <vt:lpstr>PowerPoint Presentation</vt:lpstr>
      <vt:lpstr>What is a Business workflow? </vt:lpstr>
      <vt:lpstr>PowerPoint Presentation</vt:lpstr>
      <vt:lpstr>But wait!! Is these revenue generator workflows have not been orchestrated  similar to music orchestration? </vt:lpstr>
      <vt:lpstr>The answer is yes, often, the flow of events through different microservices is expressed only implicitly in code. </vt:lpstr>
      <vt:lpstr>So here comes couple of questions </vt:lpstr>
      <vt:lpstr>What is Zeebe?</vt:lpstr>
      <vt:lpstr> How Zeebe orchestrate the workflow? </vt:lpstr>
      <vt:lpstr>Zeebe architecture </vt:lpstr>
      <vt:lpstr> </vt:lpstr>
      <vt:lpstr>What  features does  Zeebe provides to solve orchestration? </vt:lpstr>
      <vt:lpstr>      Time to redefine Zeebe  </vt:lpstr>
      <vt:lpstr>choreography pattern for communication? </vt:lpstr>
      <vt:lpstr>How Zeebe solves choreography  visibility problem? </vt:lpstr>
      <vt:lpstr>How Zeebe solves choreography  Failures handling? </vt:lpstr>
      <vt:lpstr>PowerPoint Presentation</vt:lpstr>
      <vt:lpstr>Advantages of Zeebe </vt:lpstr>
      <vt:lpstr>Disadvantage of Zeebe </vt:lpstr>
      <vt:lpstr>Time to see some real flow execution with Zeebe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MDD - Microservices</dc:title>
  <dc:creator>Aniket Mhala</dc:creator>
  <cp:lastModifiedBy>Sudheesh V K</cp:lastModifiedBy>
  <cp:revision>57</cp:revision>
  <dcterms:created xsi:type="dcterms:W3CDTF">2020-02-25T15:29:30Z</dcterms:created>
  <dcterms:modified xsi:type="dcterms:W3CDTF">2020-06-11T08:08:59Z</dcterms:modified>
</cp:coreProperties>
</file>